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307" r:id="rId3"/>
    <p:sldId id="308" r:id="rId4"/>
    <p:sldId id="321" r:id="rId5"/>
    <p:sldId id="311" r:id="rId6"/>
    <p:sldId id="312" r:id="rId7"/>
    <p:sldId id="322" r:id="rId8"/>
    <p:sldId id="323" r:id="rId9"/>
    <p:sldId id="310" r:id="rId10"/>
    <p:sldId id="324" r:id="rId11"/>
    <p:sldId id="297" r:id="rId12"/>
    <p:sldId id="313" r:id="rId13"/>
    <p:sldId id="298" r:id="rId14"/>
    <p:sldId id="314" r:id="rId15"/>
    <p:sldId id="315" r:id="rId16"/>
    <p:sldId id="316" r:id="rId17"/>
    <p:sldId id="317" r:id="rId18"/>
    <p:sldId id="299" r:id="rId19"/>
    <p:sldId id="318" r:id="rId20"/>
    <p:sldId id="300" r:id="rId21"/>
    <p:sldId id="319" r:id="rId22"/>
    <p:sldId id="320" r:id="rId23"/>
    <p:sldId id="306"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85" autoAdjust="0"/>
    <p:restoredTop sz="88632" autoAdjust="0"/>
  </p:normalViewPr>
  <p:slideViewPr>
    <p:cSldViewPr>
      <p:cViewPr varScale="1">
        <p:scale>
          <a:sx n="96" d="100"/>
          <a:sy n="96" d="100"/>
        </p:scale>
        <p:origin x="-342" y="-10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38F817C0-82A8-4A6C-BE6F-32B5BB98A0C5}" type="datetimeFigureOut">
              <a:rPr lang="en-US"/>
              <a:pPr>
                <a:defRPr/>
              </a:pPr>
              <a:t>5/31/2018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9A3E355C-E3A9-47C2-A5D8-91176636298C}" type="slidenum">
              <a:rPr lang="en-US"/>
              <a:pPr>
                <a:defRPr/>
              </a:pPr>
              <a:t>‹#›</a:t>
            </a:fld>
            <a:endParaRPr lang="en-US"/>
          </a:p>
        </p:txBody>
      </p:sp>
    </p:spTree>
    <p:extLst>
      <p:ext uri="{BB962C8B-B14F-4D97-AF65-F5344CB8AC3E}">
        <p14:creationId xmlns:p14="http://schemas.microsoft.com/office/powerpoint/2010/main" val="504325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53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B48A6B4-8597-4FFB-BEF3-D38FCD9B8116}" type="slidenum">
              <a:rPr lang="en-US"/>
              <a:pPr>
                <a:defRPr/>
              </a:pPr>
              <a:t>‹#›</a:t>
            </a:fld>
            <a:endParaRPr lang="en-US"/>
          </a:p>
        </p:txBody>
      </p:sp>
    </p:spTree>
    <p:extLst>
      <p:ext uri="{BB962C8B-B14F-4D97-AF65-F5344CB8AC3E}">
        <p14:creationId xmlns:p14="http://schemas.microsoft.com/office/powerpoint/2010/main" val="20912542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Times New Roman" pitchFamily="18"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742950" indent="-285750" eaLnBrk="0" hangingPunct="0">
              <a:spcBef>
                <a:spcPct val="30000"/>
              </a:spcBef>
              <a:defRPr sz="1200">
                <a:solidFill>
                  <a:schemeClr val="tx1"/>
                </a:solidFill>
                <a:latin typeface="Times New Roman" pitchFamily="18" charset="0"/>
                <a:ea typeface="MS PGothic" pitchFamily="34" charset="-128"/>
              </a:defRPr>
            </a:lvl2pPr>
            <a:lvl3pPr marL="1143000" indent="-228600" eaLnBrk="0" hangingPunct="0">
              <a:spcBef>
                <a:spcPct val="30000"/>
              </a:spcBef>
              <a:defRPr sz="1200">
                <a:solidFill>
                  <a:schemeClr val="tx1"/>
                </a:solidFill>
                <a:latin typeface="Times New Roman" pitchFamily="18" charset="0"/>
                <a:ea typeface="MS PGothic" pitchFamily="34" charset="-128"/>
              </a:defRPr>
            </a:lvl3pPr>
            <a:lvl4pPr marL="1600200" indent="-228600" eaLnBrk="0" hangingPunct="0">
              <a:spcBef>
                <a:spcPct val="30000"/>
              </a:spcBef>
              <a:defRPr sz="1200">
                <a:solidFill>
                  <a:schemeClr val="tx1"/>
                </a:solidFill>
                <a:latin typeface="Times New Roman" pitchFamily="18" charset="0"/>
                <a:ea typeface="MS PGothic" pitchFamily="34" charset="-128"/>
              </a:defRPr>
            </a:lvl4pPr>
            <a:lvl5pPr marL="2057400" indent="-228600" eaLnBrk="0" hangingPunct="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410FD819-34E4-4D78-99C7-34AC4869E688}" type="slidenum">
              <a:rPr lang="en-US" altLang="en-US"/>
              <a:pPr>
                <a:spcBef>
                  <a:spcPct val="0"/>
                </a:spcBef>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742950" indent="-285750" eaLnBrk="0" hangingPunct="0">
              <a:spcBef>
                <a:spcPct val="30000"/>
              </a:spcBef>
              <a:defRPr sz="1200">
                <a:solidFill>
                  <a:schemeClr val="tx1"/>
                </a:solidFill>
                <a:latin typeface="Times New Roman" pitchFamily="18" charset="0"/>
                <a:ea typeface="MS PGothic" pitchFamily="34" charset="-128"/>
              </a:defRPr>
            </a:lvl2pPr>
            <a:lvl3pPr marL="1143000" indent="-228600" eaLnBrk="0" hangingPunct="0">
              <a:spcBef>
                <a:spcPct val="30000"/>
              </a:spcBef>
              <a:defRPr sz="1200">
                <a:solidFill>
                  <a:schemeClr val="tx1"/>
                </a:solidFill>
                <a:latin typeface="Times New Roman" pitchFamily="18" charset="0"/>
                <a:ea typeface="MS PGothic" pitchFamily="34" charset="-128"/>
              </a:defRPr>
            </a:lvl3pPr>
            <a:lvl4pPr marL="1600200" indent="-228600" eaLnBrk="0" hangingPunct="0">
              <a:spcBef>
                <a:spcPct val="30000"/>
              </a:spcBef>
              <a:defRPr sz="1200">
                <a:solidFill>
                  <a:schemeClr val="tx1"/>
                </a:solidFill>
                <a:latin typeface="Times New Roman" pitchFamily="18" charset="0"/>
                <a:ea typeface="MS PGothic" pitchFamily="34" charset="-128"/>
              </a:defRPr>
            </a:lvl4pPr>
            <a:lvl5pPr marL="2057400" indent="-228600" eaLnBrk="0" hangingPunct="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AC32FB5E-B31A-4CD9-9A62-CE5720369D3E}" type="slidenum">
              <a:rPr lang="en-US" altLang="en-US"/>
              <a:pPr>
                <a:spcBef>
                  <a:spcPct val="0"/>
                </a:spcBef>
              </a:pPr>
              <a:t>19</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160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742950" indent="-285750" eaLnBrk="0" hangingPunct="0">
              <a:spcBef>
                <a:spcPct val="30000"/>
              </a:spcBef>
              <a:defRPr sz="1200">
                <a:solidFill>
                  <a:schemeClr val="tx1"/>
                </a:solidFill>
                <a:latin typeface="Times New Roman" pitchFamily="18" charset="0"/>
                <a:ea typeface="MS PGothic" pitchFamily="34" charset="-128"/>
              </a:defRPr>
            </a:lvl2pPr>
            <a:lvl3pPr marL="1143000" indent="-228600" eaLnBrk="0" hangingPunct="0">
              <a:spcBef>
                <a:spcPct val="30000"/>
              </a:spcBef>
              <a:defRPr sz="1200">
                <a:solidFill>
                  <a:schemeClr val="tx1"/>
                </a:solidFill>
                <a:latin typeface="Times New Roman" pitchFamily="18" charset="0"/>
                <a:ea typeface="MS PGothic" pitchFamily="34" charset="-128"/>
              </a:defRPr>
            </a:lvl3pPr>
            <a:lvl4pPr marL="1600200" indent="-228600" eaLnBrk="0" hangingPunct="0">
              <a:spcBef>
                <a:spcPct val="30000"/>
              </a:spcBef>
              <a:defRPr sz="1200">
                <a:solidFill>
                  <a:schemeClr val="tx1"/>
                </a:solidFill>
                <a:latin typeface="Times New Roman" pitchFamily="18" charset="0"/>
                <a:ea typeface="MS PGothic" pitchFamily="34" charset="-128"/>
              </a:defRPr>
            </a:lvl4pPr>
            <a:lvl5pPr marL="2057400" indent="-228600" eaLnBrk="0" hangingPunct="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D919F5C9-468A-4321-9238-9FB7EC7D582A}" type="slidenum">
              <a:rPr lang="en-US" altLang="en-US"/>
              <a:pPr>
                <a:spcBef>
                  <a:spcPct val="0"/>
                </a:spcBef>
              </a:pPr>
              <a:t>6</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CA" alt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950ABD4-AAA5-40A7-AD2E-F3DE881C1BFA}" type="slidenum">
              <a:rPr lang="en-US" altLang="en-US" smtClean="0"/>
              <a:pPr eaLnBrk="1" hangingPunct="1"/>
              <a:t>7</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 Treaty of </a:t>
            </a:r>
            <a:r>
              <a:rPr lang="en-US" altLang="en-US" dirty="0" err="1" smtClean="0"/>
              <a:t>Tordesillas</a:t>
            </a:r>
            <a:r>
              <a:rPr lang="en-US" altLang="en-US" dirty="0" smtClean="0"/>
              <a:t> was agreed upon by the Spanish and the Portuguese to clear up confusion on newly claimed land in the New World. </a:t>
            </a:r>
          </a:p>
          <a:p>
            <a:pPr eaLnBrk="1" hangingPunct="1"/>
            <a:r>
              <a:rPr lang="en-US" altLang="en-US" dirty="0" smtClean="0"/>
              <a:t>In order make trade more efficient, Portugal attempted to find a direct water route to the India and China. By using a direct water route, Arab merchants, who owned land trade routes, were not able to make a profit off of the European trade merchants. After Columbus discovered the New World in 1492, it was clear that conflict would soon arise over land claims by Spain and Portugal. The Portuguese also wanted to protect their monopoly on the trade route to Africa and felt threatened. It was only after the realization that Columbus had found something big that land became the important issue. The newly discovered land held great potential wealth which would benefit European nations.</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942FF4-F14B-4B95-986A-6EEBEB8DDCD7}" type="slidenum">
              <a:rPr lang="en-US" altLang="en-US" smtClean="0"/>
              <a:pPr eaLnBrk="1" hangingPunct="1"/>
              <a:t>8</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742950" indent="-285750" eaLnBrk="0" hangingPunct="0">
              <a:spcBef>
                <a:spcPct val="30000"/>
              </a:spcBef>
              <a:defRPr sz="1200">
                <a:solidFill>
                  <a:schemeClr val="tx1"/>
                </a:solidFill>
                <a:latin typeface="Times New Roman" pitchFamily="18" charset="0"/>
                <a:ea typeface="MS PGothic" pitchFamily="34" charset="-128"/>
              </a:defRPr>
            </a:lvl2pPr>
            <a:lvl3pPr marL="1143000" indent="-228600" eaLnBrk="0" hangingPunct="0">
              <a:spcBef>
                <a:spcPct val="30000"/>
              </a:spcBef>
              <a:defRPr sz="1200">
                <a:solidFill>
                  <a:schemeClr val="tx1"/>
                </a:solidFill>
                <a:latin typeface="Times New Roman" pitchFamily="18" charset="0"/>
                <a:ea typeface="MS PGothic" pitchFamily="34" charset="-128"/>
              </a:defRPr>
            </a:lvl3pPr>
            <a:lvl4pPr marL="1600200" indent="-228600" eaLnBrk="0" hangingPunct="0">
              <a:spcBef>
                <a:spcPct val="30000"/>
              </a:spcBef>
              <a:defRPr sz="1200">
                <a:solidFill>
                  <a:schemeClr val="tx1"/>
                </a:solidFill>
                <a:latin typeface="Times New Roman" pitchFamily="18" charset="0"/>
                <a:ea typeface="MS PGothic" pitchFamily="34" charset="-128"/>
              </a:defRPr>
            </a:lvl4pPr>
            <a:lvl5pPr marL="2057400" indent="-228600" eaLnBrk="0" hangingPunct="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A1C273BE-7524-49A1-B554-0CE1BF368888}" type="slidenum">
              <a:rPr lang="en-US" altLang="en-US"/>
              <a:pPr>
                <a:spcBef>
                  <a:spcPct val="0"/>
                </a:spcBef>
              </a:pPr>
              <a:t>9</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160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264A97-48BB-4AC3-91E6-FE6641CC6CB9}" type="slidenum">
              <a:rPr lang="en-US" altLang="en-US" smtClean="0"/>
              <a:pPr eaLnBrk="1" hangingPunct="1"/>
              <a:t>13</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742950" indent="-285750" eaLnBrk="0" hangingPunct="0">
              <a:spcBef>
                <a:spcPct val="30000"/>
              </a:spcBef>
              <a:defRPr sz="1200">
                <a:solidFill>
                  <a:schemeClr val="tx1"/>
                </a:solidFill>
                <a:latin typeface="Times New Roman" pitchFamily="18" charset="0"/>
                <a:ea typeface="MS PGothic" pitchFamily="34" charset="-128"/>
              </a:defRPr>
            </a:lvl2pPr>
            <a:lvl3pPr marL="1143000" indent="-228600" eaLnBrk="0" hangingPunct="0">
              <a:spcBef>
                <a:spcPct val="30000"/>
              </a:spcBef>
              <a:defRPr sz="1200">
                <a:solidFill>
                  <a:schemeClr val="tx1"/>
                </a:solidFill>
                <a:latin typeface="Times New Roman" pitchFamily="18" charset="0"/>
                <a:ea typeface="MS PGothic" pitchFamily="34" charset="-128"/>
              </a:defRPr>
            </a:lvl3pPr>
            <a:lvl4pPr marL="1600200" indent="-228600" eaLnBrk="0" hangingPunct="0">
              <a:spcBef>
                <a:spcPct val="30000"/>
              </a:spcBef>
              <a:defRPr sz="1200">
                <a:solidFill>
                  <a:schemeClr val="tx1"/>
                </a:solidFill>
                <a:latin typeface="Times New Roman" pitchFamily="18" charset="0"/>
                <a:ea typeface="MS PGothic" pitchFamily="34" charset="-128"/>
              </a:defRPr>
            </a:lvl4pPr>
            <a:lvl5pPr marL="2057400" indent="-228600" eaLnBrk="0" hangingPunct="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858C3A12-E085-46CC-A912-E4A40833BC1C}" type="slidenum">
              <a:rPr lang="en-US" altLang="en-US"/>
              <a:pPr>
                <a:spcBef>
                  <a:spcPct val="0"/>
                </a:spcBef>
              </a:pPr>
              <a:t>14</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160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mtClean="0">
                <a:latin typeface="Times New Roman" pitchFamily="18" charset="0"/>
              </a:rPr>
              <a:t>Spain sent explorers to the New World to find gold, claim land, &amp; spread Christianity</a:t>
            </a:r>
          </a:p>
          <a:p>
            <a:pPr lvl="1" eaLnBrk="1" hangingPunct="1">
              <a:lnSpc>
                <a:spcPct val="90000"/>
              </a:lnSpc>
            </a:pPr>
            <a:r>
              <a:rPr lang="en-US" altLang="en-US" smtClean="0">
                <a:latin typeface="Times New Roman" pitchFamily="18" charset="0"/>
              </a:rPr>
              <a:t>Cortez conquered Mexico &amp; destroyed the Aztec civilization</a:t>
            </a:r>
          </a:p>
          <a:p>
            <a:pPr lvl="1" eaLnBrk="1" hangingPunct="1">
              <a:lnSpc>
                <a:spcPct val="90000"/>
              </a:lnSpc>
            </a:pPr>
            <a:r>
              <a:rPr lang="en-US" altLang="en-US" smtClean="0">
                <a:latin typeface="Times New Roman" pitchFamily="18" charset="0"/>
              </a:rPr>
              <a:t>Pizarro conquered Peru &amp; destroyed the Incan civilization</a:t>
            </a:r>
          </a:p>
          <a:p>
            <a:endParaRPr lang="en-US" altLang="en-US" smtClean="0">
              <a:latin typeface="Times New Roman" pitchFamily="18"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742950" indent="-285750" eaLnBrk="0" hangingPunct="0">
              <a:spcBef>
                <a:spcPct val="30000"/>
              </a:spcBef>
              <a:defRPr sz="1200">
                <a:solidFill>
                  <a:schemeClr val="tx1"/>
                </a:solidFill>
                <a:latin typeface="Times New Roman" pitchFamily="18" charset="0"/>
                <a:ea typeface="MS PGothic" pitchFamily="34" charset="-128"/>
              </a:defRPr>
            </a:lvl2pPr>
            <a:lvl3pPr marL="1143000" indent="-228600" eaLnBrk="0" hangingPunct="0">
              <a:spcBef>
                <a:spcPct val="30000"/>
              </a:spcBef>
              <a:defRPr sz="1200">
                <a:solidFill>
                  <a:schemeClr val="tx1"/>
                </a:solidFill>
                <a:latin typeface="Times New Roman" pitchFamily="18" charset="0"/>
                <a:ea typeface="MS PGothic" pitchFamily="34" charset="-128"/>
              </a:defRPr>
            </a:lvl3pPr>
            <a:lvl4pPr marL="1600200" indent="-228600" eaLnBrk="0" hangingPunct="0">
              <a:spcBef>
                <a:spcPct val="30000"/>
              </a:spcBef>
              <a:defRPr sz="1200">
                <a:solidFill>
                  <a:schemeClr val="tx1"/>
                </a:solidFill>
                <a:latin typeface="Times New Roman" pitchFamily="18" charset="0"/>
                <a:ea typeface="MS PGothic" pitchFamily="34" charset="-128"/>
              </a:defRPr>
            </a:lvl4pPr>
            <a:lvl5pPr marL="2057400" indent="-228600" eaLnBrk="0" hangingPunct="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E92184BE-CE4A-4598-8A67-2588DB9FA86A}" type="slidenum">
              <a:rPr lang="en-US" altLang="en-US"/>
              <a:pPr>
                <a:spcBef>
                  <a:spcPct val="0"/>
                </a:spcBef>
              </a:pPr>
              <a:t>15</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742950" indent="-285750" eaLnBrk="0" hangingPunct="0">
              <a:spcBef>
                <a:spcPct val="30000"/>
              </a:spcBef>
              <a:defRPr sz="1200">
                <a:solidFill>
                  <a:schemeClr val="tx1"/>
                </a:solidFill>
                <a:latin typeface="Times New Roman" pitchFamily="18" charset="0"/>
                <a:ea typeface="MS PGothic" pitchFamily="34" charset="-128"/>
              </a:defRPr>
            </a:lvl2pPr>
            <a:lvl3pPr marL="1143000" indent="-228600" eaLnBrk="0" hangingPunct="0">
              <a:spcBef>
                <a:spcPct val="30000"/>
              </a:spcBef>
              <a:defRPr sz="1200">
                <a:solidFill>
                  <a:schemeClr val="tx1"/>
                </a:solidFill>
                <a:latin typeface="Times New Roman" pitchFamily="18" charset="0"/>
                <a:ea typeface="MS PGothic" pitchFamily="34" charset="-128"/>
              </a:defRPr>
            </a:lvl3pPr>
            <a:lvl4pPr marL="1600200" indent="-228600" eaLnBrk="0" hangingPunct="0">
              <a:spcBef>
                <a:spcPct val="30000"/>
              </a:spcBef>
              <a:defRPr sz="1200">
                <a:solidFill>
                  <a:schemeClr val="tx1"/>
                </a:solidFill>
                <a:latin typeface="Times New Roman" pitchFamily="18" charset="0"/>
                <a:ea typeface="MS PGothic" pitchFamily="34" charset="-128"/>
              </a:defRPr>
            </a:lvl4pPr>
            <a:lvl5pPr marL="2057400" indent="-228600" eaLnBrk="0" hangingPunct="0">
              <a:spcBef>
                <a:spcPct val="30000"/>
              </a:spcBef>
              <a:defRPr sz="1200">
                <a:solidFill>
                  <a:schemeClr val="tx1"/>
                </a:solidFill>
                <a:latin typeface="Times New Roman" pitchFamily="18"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109EDF1F-24ED-4622-A7E0-26EC3360C279}" type="slidenum">
              <a:rPr lang="en-US" altLang="en-US"/>
              <a:pPr>
                <a:spcBef>
                  <a:spcPct val="0"/>
                </a:spcBef>
              </a:pPr>
              <a:t>17</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160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B0A3EB-1320-4221-98E6-66AC7F347AE5}" type="slidenum">
              <a:rPr lang="en-US"/>
              <a:pPr>
                <a:defRPr/>
              </a:pPr>
              <a:t>‹#›</a:t>
            </a:fld>
            <a:endParaRPr lang="en-US"/>
          </a:p>
        </p:txBody>
      </p:sp>
    </p:spTree>
    <p:extLst>
      <p:ext uri="{BB962C8B-B14F-4D97-AF65-F5344CB8AC3E}">
        <p14:creationId xmlns:p14="http://schemas.microsoft.com/office/powerpoint/2010/main" val="102885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5DF6CD-838C-4FF1-AA5A-6BA1FBD8A3EC}" type="slidenum">
              <a:rPr lang="en-US"/>
              <a:pPr>
                <a:defRPr/>
              </a:pPr>
              <a:t>‹#›</a:t>
            </a:fld>
            <a:endParaRPr lang="en-US"/>
          </a:p>
        </p:txBody>
      </p:sp>
    </p:spTree>
    <p:extLst>
      <p:ext uri="{BB962C8B-B14F-4D97-AF65-F5344CB8AC3E}">
        <p14:creationId xmlns:p14="http://schemas.microsoft.com/office/powerpoint/2010/main" val="1041442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18D443-446D-4FF1-AB99-C3D54356BFBC}" type="slidenum">
              <a:rPr lang="en-US"/>
              <a:pPr>
                <a:defRPr/>
              </a:pPr>
              <a:t>‹#›</a:t>
            </a:fld>
            <a:endParaRPr lang="en-US"/>
          </a:p>
        </p:txBody>
      </p:sp>
    </p:spTree>
    <p:extLst>
      <p:ext uri="{BB962C8B-B14F-4D97-AF65-F5344CB8AC3E}">
        <p14:creationId xmlns:p14="http://schemas.microsoft.com/office/powerpoint/2010/main" val="16449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C9E05A-FE12-4C0F-82A0-89E391814B41}" type="slidenum">
              <a:rPr lang="en-US"/>
              <a:pPr>
                <a:defRPr/>
              </a:pPr>
              <a:t>‹#›</a:t>
            </a:fld>
            <a:endParaRPr lang="en-US"/>
          </a:p>
        </p:txBody>
      </p:sp>
    </p:spTree>
    <p:extLst>
      <p:ext uri="{BB962C8B-B14F-4D97-AF65-F5344CB8AC3E}">
        <p14:creationId xmlns:p14="http://schemas.microsoft.com/office/powerpoint/2010/main" val="1839208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082B31-4886-42EE-8AA2-F5E72287B6BC}" type="slidenum">
              <a:rPr lang="en-US"/>
              <a:pPr>
                <a:defRPr/>
              </a:pPr>
              <a:t>‹#›</a:t>
            </a:fld>
            <a:endParaRPr lang="en-US"/>
          </a:p>
        </p:txBody>
      </p:sp>
    </p:spTree>
    <p:extLst>
      <p:ext uri="{BB962C8B-B14F-4D97-AF65-F5344CB8AC3E}">
        <p14:creationId xmlns:p14="http://schemas.microsoft.com/office/powerpoint/2010/main" val="4038762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B179D6-6567-4D57-A89E-C326238DE18E}" type="slidenum">
              <a:rPr lang="en-US"/>
              <a:pPr>
                <a:defRPr/>
              </a:pPr>
              <a:t>‹#›</a:t>
            </a:fld>
            <a:endParaRPr lang="en-US"/>
          </a:p>
        </p:txBody>
      </p:sp>
    </p:spTree>
    <p:extLst>
      <p:ext uri="{BB962C8B-B14F-4D97-AF65-F5344CB8AC3E}">
        <p14:creationId xmlns:p14="http://schemas.microsoft.com/office/powerpoint/2010/main" val="400503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0256FB9-D0B1-4A1C-8BA9-2200D47B726E}" type="slidenum">
              <a:rPr lang="en-US"/>
              <a:pPr>
                <a:defRPr/>
              </a:pPr>
              <a:t>‹#›</a:t>
            </a:fld>
            <a:endParaRPr lang="en-US"/>
          </a:p>
        </p:txBody>
      </p:sp>
    </p:spTree>
    <p:extLst>
      <p:ext uri="{BB962C8B-B14F-4D97-AF65-F5344CB8AC3E}">
        <p14:creationId xmlns:p14="http://schemas.microsoft.com/office/powerpoint/2010/main" val="3751214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448B111-C61D-4903-8812-C1A21344B892}" type="slidenum">
              <a:rPr lang="en-US"/>
              <a:pPr>
                <a:defRPr/>
              </a:pPr>
              <a:t>‹#›</a:t>
            </a:fld>
            <a:endParaRPr lang="en-US"/>
          </a:p>
        </p:txBody>
      </p:sp>
    </p:spTree>
    <p:extLst>
      <p:ext uri="{BB962C8B-B14F-4D97-AF65-F5344CB8AC3E}">
        <p14:creationId xmlns:p14="http://schemas.microsoft.com/office/powerpoint/2010/main" val="315094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DD0AF1-55DF-4446-8684-F3076BAB8572}" type="slidenum">
              <a:rPr lang="en-US"/>
              <a:pPr>
                <a:defRPr/>
              </a:pPr>
              <a:t>‹#›</a:t>
            </a:fld>
            <a:endParaRPr lang="en-US"/>
          </a:p>
        </p:txBody>
      </p:sp>
    </p:spTree>
    <p:extLst>
      <p:ext uri="{BB962C8B-B14F-4D97-AF65-F5344CB8AC3E}">
        <p14:creationId xmlns:p14="http://schemas.microsoft.com/office/powerpoint/2010/main" val="2047712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E8E2EB-5AD2-4222-A9FC-28E7EF9E7B0F}" type="slidenum">
              <a:rPr lang="en-US"/>
              <a:pPr>
                <a:defRPr/>
              </a:pPr>
              <a:t>‹#›</a:t>
            </a:fld>
            <a:endParaRPr lang="en-US"/>
          </a:p>
        </p:txBody>
      </p:sp>
    </p:spTree>
    <p:extLst>
      <p:ext uri="{BB962C8B-B14F-4D97-AF65-F5344CB8AC3E}">
        <p14:creationId xmlns:p14="http://schemas.microsoft.com/office/powerpoint/2010/main" val="349125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A369E6-009F-46C4-9A25-4353FE778B88}" type="slidenum">
              <a:rPr lang="en-US"/>
              <a:pPr>
                <a:defRPr/>
              </a:pPr>
              <a:t>‹#›</a:t>
            </a:fld>
            <a:endParaRPr lang="en-US"/>
          </a:p>
        </p:txBody>
      </p:sp>
    </p:spTree>
    <p:extLst>
      <p:ext uri="{BB962C8B-B14F-4D97-AF65-F5344CB8AC3E}">
        <p14:creationId xmlns:p14="http://schemas.microsoft.com/office/powerpoint/2010/main" val="3055986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F76753D-5EA7-4544-BA8B-4908A29276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sz="4800" smtClean="0">
                <a:latin typeface="Bernard MT Condensed" pitchFamily="18" charset="0"/>
              </a:rPr>
              <a:t>Age of Exploration:  Explorers</a:t>
            </a:r>
          </a:p>
        </p:txBody>
      </p:sp>
      <p:sp>
        <p:nvSpPr>
          <p:cNvPr id="3075" name="Rectangle 3"/>
          <p:cNvSpPr>
            <a:spLocks noGrp="1" noChangeArrowheads="1"/>
          </p:cNvSpPr>
          <p:nvPr>
            <p:ph type="subTitle" idx="1"/>
          </p:nvPr>
        </p:nvSpPr>
        <p:spPr/>
        <p:txBody>
          <a:bodyPr/>
          <a:lstStyle/>
          <a:p>
            <a:pPr eaLnBrk="1" hangingPunct="1"/>
            <a:endParaRPr lang="en-US" alt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838200"/>
          </a:xfrm>
        </p:spPr>
        <p:txBody>
          <a:bodyPr/>
          <a:lstStyle/>
          <a:p>
            <a:pPr eaLnBrk="1" hangingPunct="1"/>
            <a:r>
              <a:rPr lang="en-US" altLang="en-US" b="1" u="sng" dirty="0" smtClean="0"/>
              <a:t>Vasco da </a:t>
            </a:r>
            <a:r>
              <a:rPr lang="en-US" altLang="en-US" b="1" u="sng" dirty="0" smtClean="0"/>
              <a:t>Gama (1497)</a:t>
            </a:r>
            <a:endParaRPr lang="en-US" altLang="en-US" sz="2000" b="1" u="sng" dirty="0" smtClean="0"/>
          </a:p>
        </p:txBody>
      </p:sp>
      <p:pic>
        <p:nvPicPr>
          <p:cNvPr id="9219" name="Picture 3" descr="Dagama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694"/>
            <a:ext cx="8305800" cy="480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0" y="76200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kern="0" smtClean="0"/>
              <a:t>Came From: </a:t>
            </a:r>
            <a:r>
              <a:rPr lang="en-US" altLang="en-US" sz="2800" kern="0" smtClean="0"/>
              <a:t>Portugal		</a:t>
            </a:r>
            <a:r>
              <a:rPr lang="en-US" altLang="en-US" sz="2800" b="1" kern="0" smtClean="0"/>
              <a:t>Worked For: </a:t>
            </a:r>
            <a:r>
              <a:rPr lang="en-US" altLang="en-US" sz="2800" kern="0" smtClean="0"/>
              <a:t>Portugal</a:t>
            </a:r>
            <a:r>
              <a:rPr lang="en-US" altLang="en-US" kern="0" smtClean="0"/>
              <a:t/>
            </a:r>
            <a:br>
              <a:rPr lang="en-US" altLang="en-US" kern="0" smtClean="0"/>
            </a:br>
            <a:r>
              <a:rPr lang="en-US" altLang="en-US" sz="2800" kern="0" smtClean="0"/>
              <a:t>He discovered an ocean route from Portugal to India around the Cape of Good Hope (Africa). </a:t>
            </a:r>
            <a:endParaRPr lang="en-US" altLang="en-US" sz="2800" kern="0" dirty="0" smtClean="0"/>
          </a:p>
        </p:txBody>
      </p:sp>
    </p:spTree>
    <p:extLst>
      <p:ext uri="{BB962C8B-B14F-4D97-AF65-F5344CB8AC3E}">
        <p14:creationId xmlns:p14="http://schemas.microsoft.com/office/powerpoint/2010/main" val="3153366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914400"/>
          </a:xfrm>
        </p:spPr>
        <p:txBody>
          <a:bodyPr/>
          <a:lstStyle/>
          <a:p>
            <a:pPr eaLnBrk="1" hangingPunct="1"/>
            <a:r>
              <a:rPr lang="en-US" altLang="en-US" b="1" u="sng" dirty="0" err="1" smtClean="0"/>
              <a:t>Amerigo</a:t>
            </a:r>
            <a:r>
              <a:rPr lang="en-US" altLang="en-US" b="1" u="sng" dirty="0" smtClean="0"/>
              <a:t> </a:t>
            </a:r>
            <a:r>
              <a:rPr lang="en-US" altLang="en-US" b="1" u="sng" dirty="0" smtClean="0"/>
              <a:t>Vespucci (1500)</a:t>
            </a:r>
            <a:endParaRPr lang="en-US" altLang="en-US" sz="2000" b="1" u="sng" dirty="0" smtClean="0"/>
          </a:p>
        </p:txBody>
      </p:sp>
      <p:pic>
        <p:nvPicPr>
          <p:cNvPr id="112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13" y="2607949"/>
            <a:ext cx="6897687" cy="425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76200" y="838200"/>
            <a:ext cx="9067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kern="0" dirty="0" smtClean="0"/>
              <a:t>Came From</a:t>
            </a:r>
            <a:r>
              <a:rPr lang="en-US" altLang="en-US" sz="2800" kern="0" dirty="0" smtClean="0"/>
              <a:t>: Italy	</a:t>
            </a:r>
            <a:r>
              <a:rPr lang="en-US" altLang="en-US" sz="2800" b="1" kern="0" dirty="0" smtClean="0"/>
              <a:t>Worked For: </a:t>
            </a:r>
            <a:r>
              <a:rPr lang="en-US" altLang="en-US" sz="2800" kern="0" dirty="0" smtClean="0"/>
              <a:t>Portugal </a:t>
            </a:r>
            <a:br>
              <a:rPr lang="en-US" altLang="en-US" sz="2800" kern="0" dirty="0" smtClean="0"/>
            </a:br>
            <a:r>
              <a:rPr lang="en-US" altLang="en-US" sz="2800" kern="0" dirty="0" smtClean="0"/>
              <a:t>One of the first explorers to recognize that the places he visited were not part of Asia, </a:t>
            </a:r>
            <a:br>
              <a:rPr lang="en-US" altLang="en-US" sz="2800" kern="0" dirty="0" smtClean="0"/>
            </a:br>
            <a:r>
              <a:rPr lang="en-US" altLang="en-US" sz="2800" kern="0" dirty="0" smtClean="0"/>
              <a:t>but rather a </a:t>
            </a:r>
            <a:r>
              <a:rPr lang="en-US" altLang="en-US" sz="2800" b="1" kern="0" dirty="0" smtClean="0"/>
              <a:t>“New World”.  </a:t>
            </a:r>
            <a:endParaRPr lang="en-US" altLang="en-US" sz="2800" kern="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Voyage--Magel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1031"/>
          <p:cNvSpPr>
            <a:spLocks noChangeArrowheads="1"/>
          </p:cNvSpPr>
          <p:nvPr/>
        </p:nvSpPr>
        <p:spPr bwMode="auto">
          <a:xfrm>
            <a:off x="76200" y="76200"/>
            <a:ext cx="4572000" cy="3243965"/>
          </a:xfrm>
          <a:prstGeom prst="rect">
            <a:avLst/>
          </a:prstGeom>
          <a:solidFill>
            <a:srgbClr val="FFCCFF"/>
          </a:solidFill>
          <a:ln w="19050">
            <a:solidFill>
              <a:schemeClr val="tx1"/>
            </a:solidFill>
            <a:miter lim="800000"/>
            <a:headEnd/>
            <a:tailEnd/>
          </a:ln>
        </p:spPr>
        <p:txBody>
          <a:bodyPr>
            <a:spAutoFit/>
          </a:bodyPr>
          <a:lstStyle>
            <a:lvl1pPr eaLnBrk="0" hangingPunct="0">
              <a:spcBef>
                <a:spcPct val="20000"/>
              </a:spcBef>
              <a:buClr>
                <a:schemeClr val="accent1"/>
              </a:buClr>
              <a:buFont typeface="Arial" charset="0"/>
              <a:buChar char="■"/>
              <a:defRPr kumimoji="1" sz="4000">
                <a:solidFill>
                  <a:schemeClr val="tx1"/>
                </a:solidFill>
                <a:latin typeface="Arial" charset="0"/>
                <a:ea typeface="MS PGothic" pitchFamily="34" charset="-128"/>
              </a:defRPr>
            </a:lvl1pPr>
            <a:lvl2pPr marL="742950" indent="-285750" eaLnBrk="0" hangingPunct="0">
              <a:spcBef>
                <a:spcPct val="20000"/>
              </a:spcBef>
              <a:buFont typeface="Arial" charset="0"/>
              <a:buChar char="–"/>
              <a:defRPr kumimoji="1" sz="4000">
                <a:solidFill>
                  <a:schemeClr val="tx1"/>
                </a:solidFill>
                <a:latin typeface="Arial" charset="0"/>
                <a:ea typeface="MS PGothic" pitchFamily="34" charset="-128"/>
              </a:defRPr>
            </a:lvl2pPr>
            <a:lvl3pPr marL="1143000" indent="-228600" eaLnBrk="0" hangingPunct="0">
              <a:spcBef>
                <a:spcPct val="20000"/>
              </a:spcBef>
              <a:buChar char="•"/>
              <a:defRPr kumimoji="1" sz="4000">
                <a:solidFill>
                  <a:schemeClr val="tx1"/>
                </a:solidFill>
                <a:latin typeface="Arial" charset="0"/>
                <a:ea typeface="MS PGothic" pitchFamily="34" charset="-128"/>
              </a:defRPr>
            </a:lvl3pPr>
            <a:lvl4pPr marL="1600200" indent="-228600" eaLnBrk="0" hangingPunct="0">
              <a:spcBef>
                <a:spcPct val="20000"/>
              </a:spcBef>
              <a:buChar char="•"/>
              <a:defRPr kumimoji="1" sz="4000">
                <a:solidFill>
                  <a:schemeClr val="tx1"/>
                </a:solidFill>
                <a:latin typeface="Arial" charset="0"/>
                <a:ea typeface="MS PGothic" pitchFamily="34" charset="-128"/>
              </a:defRPr>
            </a:lvl4pPr>
            <a:lvl5pPr marL="2057400" indent="-228600" eaLnBrk="0" hangingPunct="0">
              <a:spcBef>
                <a:spcPct val="20000"/>
              </a:spcBef>
              <a:buChar char="•"/>
              <a:defRPr kumimoji="1" sz="4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9pPr>
          </a:lstStyle>
          <a:p>
            <a:pPr algn="ctr" eaLnBrk="1" hangingPunct="1">
              <a:lnSpc>
                <a:spcPct val="80000"/>
              </a:lnSpc>
              <a:spcBef>
                <a:spcPct val="0"/>
              </a:spcBef>
              <a:buClrTx/>
              <a:buFontTx/>
              <a:buNone/>
            </a:pPr>
            <a:r>
              <a:rPr kumimoji="0" lang="en-US" altLang="en-US" sz="3200" dirty="0">
                <a:latin typeface="Times New Roman" pitchFamily="18" charset="0"/>
              </a:rPr>
              <a:t>Despite the fact that Columbus never found Asia, </a:t>
            </a:r>
            <a:r>
              <a:rPr kumimoji="0" lang="en-US" altLang="en-US" sz="3200" dirty="0" smtClean="0">
                <a:latin typeface="Times New Roman" pitchFamily="18" charset="0"/>
              </a:rPr>
              <a:t>and “</a:t>
            </a:r>
            <a:r>
              <a:rPr kumimoji="0" lang="en-US" altLang="en-US" sz="3200" dirty="0" err="1" smtClean="0">
                <a:latin typeface="Times New Roman" pitchFamily="18" charset="0"/>
              </a:rPr>
              <a:t>Amerigo</a:t>
            </a:r>
            <a:r>
              <a:rPr kumimoji="0" lang="en-US" altLang="en-US" sz="3200" dirty="0" smtClean="0">
                <a:latin typeface="Times New Roman" pitchFamily="18" charset="0"/>
              </a:rPr>
              <a:t>” recognized this was a “New World” </a:t>
            </a:r>
            <a:r>
              <a:rPr kumimoji="0" lang="en-US" altLang="en-US" sz="3200" dirty="0" smtClean="0">
                <a:latin typeface="Times New Roman" pitchFamily="18" charset="0"/>
              </a:rPr>
              <a:t>Spanish explorers continue to try to reach </a:t>
            </a:r>
            <a:r>
              <a:rPr kumimoji="0" lang="en-US" altLang="en-US" sz="3200" dirty="0">
                <a:latin typeface="Times New Roman" pitchFamily="18" charset="0"/>
              </a:rPr>
              <a:t>Asia by sailing West</a:t>
            </a:r>
          </a:p>
        </p:txBody>
      </p:sp>
      <p:sp>
        <p:nvSpPr>
          <p:cNvPr id="6" name="Rectangle 1031"/>
          <p:cNvSpPr>
            <a:spLocks noChangeArrowheads="1"/>
          </p:cNvSpPr>
          <p:nvPr/>
        </p:nvSpPr>
        <p:spPr bwMode="auto">
          <a:xfrm>
            <a:off x="4724400" y="76200"/>
            <a:ext cx="4343400" cy="880241"/>
          </a:xfrm>
          <a:prstGeom prst="rect">
            <a:avLst/>
          </a:prstGeom>
          <a:solidFill>
            <a:srgbClr val="CCFFCC"/>
          </a:solidFill>
          <a:ln w="19050">
            <a:solidFill>
              <a:schemeClr val="tx1"/>
            </a:solidFill>
            <a:miter lim="800000"/>
            <a:headEnd/>
            <a:tailEnd/>
          </a:ln>
        </p:spPr>
        <p:txBody>
          <a:bodyPr>
            <a:spAutoFit/>
          </a:bodyPr>
          <a:lstStyle>
            <a:lvl1pPr eaLnBrk="0" hangingPunct="0">
              <a:spcBef>
                <a:spcPct val="20000"/>
              </a:spcBef>
              <a:buClr>
                <a:schemeClr val="accent1"/>
              </a:buClr>
              <a:buFont typeface="Arial" charset="0"/>
              <a:buChar char="■"/>
              <a:defRPr kumimoji="1" sz="4000">
                <a:solidFill>
                  <a:schemeClr val="tx1"/>
                </a:solidFill>
                <a:latin typeface="Arial" charset="0"/>
                <a:ea typeface="MS PGothic" pitchFamily="34" charset="-128"/>
              </a:defRPr>
            </a:lvl1pPr>
            <a:lvl2pPr marL="742950" indent="-285750" eaLnBrk="0" hangingPunct="0">
              <a:spcBef>
                <a:spcPct val="20000"/>
              </a:spcBef>
              <a:buFont typeface="Arial" charset="0"/>
              <a:buChar char="–"/>
              <a:defRPr kumimoji="1" sz="4000">
                <a:solidFill>
                  <a:schemeClr val="tx1"/>
                </a:solidFill>
                <a:latin typeface="Arial" charset="0"/>
                <a:ea typeface="MS PGothic" pitchFamily="34" charset="-128"/>
              </a:defRPr>
            </a:lvl2pPr>
            <a:lvl3pPr marL="1143000" indent="-228600" eaLnBrk="0" hangingPunct="0">
              <a:spcBef>
                <a:spcPct val="20000"/>
              </a:spcBef>
              <a:buChar char="•"/>
              <a:defRPr kumimoji="1" sz="4000">
                <a:solidFill>
                  <a:schemeClr val="tx1"/>
                </a:solidFill>
                <a:latin typeface="Arial" charset="0"/>
                <a:ea typeface="MS PGothic" pitchFamily="34" charset="-128"/>
              </a:defRPr>
            </a:lvl3pPr>
            <a:lvl4pPr marL="1600200" indent="-228600" eaLnBrk="0" hangingPunct="0">
              <a:spcBef>
                <a:spcPct val="20000"/>
              </a:spcBef>
              <a:buChar char="•"/>
              <a:defRPr kumimoji="1" sz="4000">
                <a:solidFill>
                  <a:schemeClr val="tx1"/>
                </a:solidFill>
                <a:latin typeface="Arial" charset="0"/>
                <a:ea typeface="MS PGothic" pitchFamily="34" charset="-128"/>
              </a:defRPr>
            </a:lvl4pPr>
            <a:lvl5pPr marL="2057400" indent="-228600" eaLnBrk="0" hangingPunct="0">
              <a:spcBef>
                <a:spcPct val="20000"/>
              </a:spcBef>
              <a:buChar char="•"/>
              <a:defRPr kumimoji="1" sz="4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9pPr>
          </a:lstStyle>
          <a:p>
            <a:pPr algn="ctr" eaLnBrk="1" hangingPunct="1">
              <a:lnSpc>
                <a:spcPct val="80000"/>
              </a:lnSpc>
              <a:spcBef>
                <a:spcPct val="0"/>
              </a:spcBef>
              <a:buClrTx/>
              <a:buFontTx/>
              <a:buNone/>
            </a:pPr>
            <a:r>
              <a:rPr kumimoji="0" lang="en-US" altLang="en-US" sz="3200" dirty="0">
                <a:latin typeface="Times New Roman" pitchFamily="18" charset="0"/>
              </a:rPr>
              <a:t>Magellan </a:t>
            </a:r>
            <a:r>
              <a:rPr kumimoji="0" lang="en-US" altLang="en-US" sz="3200" dirty="0" smtClean="0">
                <a:latin typeface="Times New Roman" pitchFamily="18" charset="0"/>
              </a:rPr>
              <a:t>is one such explorer.</a:t>
            </a:r>
            <a:endParaRPr kumimoji="0" lang="en-US" altLang="en-US" sz="3200" dirty="0">
              <a:latin typeface="Times New Roman" pitchFamily="18" charset="0"/>
            </a:endParaRPr>
          </a:p>
        </p:txBody>
      </p:sp>
      <p:pic>
        <p:nvPicPr>
          <p:cNvPr id="39941" name="Picture 5" descr="http://home.earthlink.net/~cyberkiwi/soldiers/magell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007768"/>
            <a:ext cx="2514600" cy="325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7807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9941"/>
                                        </p:tgtEl>
                                        <p:attrNameLst>
                                          <p:attrName>style.visibility</p:attrName>
                                        </p:attrNameLst>
                                      </p:cBhvr>
                                      <p:to>
                                        <p:strVal val="visible"/>
                                      </p:to>
                                    </p:set>
                                    <p:animEffect transition="in" filter="fade">
                                      <p:cBhvr>
                                        <p:cTn id="10" dur="10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838200"/>
          </a:xfrm>
        </p:spPr>
        <p:txBody>
          <a:bodyPr/>
          <a:lstStyle/>
          <a:p>
            <a:pPr eaLnBrk="1" hangingPunct="1"/>
            <a:r>
              <a:rPr lang="en-US" altLang="en-US" dirty="0" smtClean="0"/>
              <a:t>Ferdinand Magellan</a:t>
            </a:r>
            <a:endParaRPr lang="en-US" altLang="en-US" sz="2000" b="1" dirty="0" smtClean="0"/>
          </a:p>
        </p:txBody>
      </p:sp>
      <p:pic>
        <p:nvPicPr>
          <p:cNvPr id="13315" name="Picture 3" descr="Magellan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365694"/>
            <a:ext cx="7772400" cy="449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AutoShape 4"/>
          <p:cNvSpPr>
            <a:spLocks noChangeArrowheads="1"/>
          </p:cNvSpPr>
          <p:nvPr/>
        </p:nvSpPr>
        <p:spPr bwMode="auto">
          <a:xfrm>
            <a:off x="6858000" y="3657600"/>
            <a:ext cx="152400" cy="1524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p>
        </p:txBody>
      </p:sp>
      <p:sp>
        <p:nvSpPr>
          <p:cNvPr id="5" name="Rectangle 2"/>
          <p:cNvSpPr txBox="1">
            <a:spLocks noChangeArrowheads="1"/>
          </p:cNvSpPr>
          <p:nvPr/>
        </p:nvSpPr>
        <p:spPr bwMode="auto">
          <a:xfrm>
            <a:off x="0" y="685800"/>
            <a:ext cx="914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kern="0" smtClean="0"/>
              <a:t>Came From</a:t>
            </a:r>
            <a:r>
              <a:rPr lang="en-US" altLang="en-US" sz="2800" kern="0" smtClean="0"/>
              <a:t>: Spain	</a:t>
            </a:r>
            <a:r>
              <a:rPr lang="en-US" altLang="en-US" sz="2800" b="1" kern="0" smtClean="0"/>
              <a:t>Worked For: </a:t>
            </a:r>
            <a:r>
              <a:rPr lang="en-US" altLang="en-US" sz="2800" kern="0" smtClean="0"/>
              <a:t>Spain </a:t>
            </a:r>
            <a:br>
              <a:rPr lang="en-US" altLang="en-US" sz="2800" kern="0" smtClean="0"/>
            </a:br>
            <a:r>
              <a:rPr lang="en-US" altLang="en-US" sz="2400" kern="0" smtClean="0"/>
              <a:t>Led the first European expedition to circumnavigate the globe.  </a:t>
            </a:r>
            <a:br>
              <a:rPr lang="en-US" altLang="en-US" sz="2400" kern="0" smtClean="0"/>
            </a:br>
            <a:r>
              <a:rPr lang="en-US" altLang="en-US" sz="2400" kern="0" smtClean="0"/>
              <a:t>However, Magellan was killed during the voyage in the Philippines. </a:t>
            </a:r>
            <a:endParaRPr lang="en-US" altLang="en-US" sz="2000" b="1" kern="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914400" y="914400"/>
            <a:ext cx="8229600" cy="5943600"/>
          </a:xfrm>
        </p:spPr>
        <p:txBody>
          <a:bodyPr/>
          <a:lstStyle/>
          <a:p>
            <a:pPr eaLnBrk="1" hangingPunct="1"/>
            <a:endParaRPr lang="en-CA" altLang="en-US" smtClean="0">
              <a:latin typeface="Times New Roman" pitchFamily="18" charset="0"/>
            </a:endParaRPr>
          </a:p>
        </p:txBody>
      </p:sp>
      <p:pic>
        <p:nvPicPr>
          <p:cNvPr id="21507" name="Picture 12" descr="http://www.fasttrackteaching.com/T_M03_DiscovCP300g15.gif"/>
          <p:cNvPicPr>
            <a:picLocks noChangeAspect="1" noChangeArrowheads="1"/>
          </p:cNvPicPr>
          <p:nvPr/>
        </p:nvPicPr>
        <p:blipFill>
          <a:blip r:embed="rId3">
            <a:extLst>
              <a:ext uri="{28A0092B-C50C-407E-A947-70E740481C1C}">
                <a14:useLocalDpi xmlns:a14="http://schemas.microsoft.com/office/drawing/2010/main" val="0"/>
              </a:ext>
            </a:extLst>
          </a:blip>
          <a:srcRect l="1653" r="3273" b="33112"/>
          <a:stretch>
            <a:fillRect/>
          </a:stretch>
        </p:blipFill>
        <p:spPr bwMode="auto">
          <a:xfrm>
            <a:off x="0" y="173038"/>
            <a:ext cx="9144000" cy="500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1031"/>
          <p:cNvSpPr>
            <a:spLocks noChangeArrowheads="1"/>
          </p:cNvSpPr>
          <p:nvPr/>
        </p:nvSpPr>
        <p:spPr bwMode="auto">
          <a:xfrm>
            <a:off x="4343400" y="5029200"/>
            <a:ext cx="4648200" cy="1815882"/>
          </a:xfrm>
          <a:prstGeom prst="rect">
            <a:avLst/>
          </a:prstGeom>
          <a:solidFill>
            <a:srgbClr val="FFCCFF"/>
          </a:solidFill>
          <a:ln w="19050">
            <a:solidFill>
              <a:schemeClr val="tx1"/>
            </a:solidFill>
            <a:miter lim="800000"/>
            <a:headEnd/>
            <a:tailEnd/>
          </a:ln>
        </p:spPr>
        <p:txBody>
          <a:bodyPr>
            <a:spAutoFit/>
          </a:bodyPr>
          <a:lstStyle>
            <a:lvl1pPr eaLnBrk="0" hangingPunct="0">
              <a:spcBef>
                <a:spcPct val="20000"/>
              </a:spcBef>
              <a:buClr>
                <a:schemeClr val="accent1"/>
              </a:buClr>
              <a:buFont typeface="Arial" charset="0"/>
              <a:buChar char="■"/>
              <a:defRPr kumimoji="1" sz="4000">
                <a:solidFill>
                  <a:schemeClr val="tx1"/>
                </a:solidFill>
                <a:latin typeface="Arial" charset="0"/>
                <a:ea typeface="MS PGothic" pitchFamily="34" charset="-128"/>
              </a:defRPr>
            </a:lvl1pPr>
            <a:lvl2pPr marL="742950" indent="-285750" eaLnBrk="0" hangingPunct="0">
              <a:spcBef>
                <a:spcPct val="20000"/>
              </a:spcBef>
              <a:buFont typeface="Arial" charset="0"/>
              <a:buChar char="–"/>
              <a:defRPr kumimoji="1" sz="4000">
                <a:solidFill>
                  <a:schemeClr val="tx1"/>
                </a:solidFill>
                <a:latin typeface="Arial" charset="0"/>
                <a:ea typeface="MS PGothic" pitchFamily="34" charset="-128"/>
              </a:defRPr>
            </a:lvl2pPr>
            <a:lvl3pPr marL="1143000" indent="-228600" eaLnBrk="0" hangingPunct="0">
              <a:spcBef>
                <a:spcPct val="20000"/>
              </a:spcBef>
              <a:buChar char="•"/>
              <a:defRPr kumimoji="1" sz="4000">
                <a:solidFill>
                  <a:schemeClr val="tx1"/>
                </a:solidFill>
                <a:latin typeface="Arial" charset="0"/>
                <a:ea typeface="MS PGothic" pitchFamily="34" charset="-128"/>
              </a:defRPr>
            </a:lvl3pPr>
            <a:lvl4pPr marL="1600200" indent="-228600" eaLnBrk="0" hangingPunct="0">
              <a:spcBef>
                <a:spcPct val="20000"/>
              </a:spcBef>
              <a:buChar char="•"/>
              <a:defRPr kumimoji="1" sz="4000">
                <a:solidFill>
                  <a:schemeClr val="tx1"/>
                </a:solidFill>
                <a:latin typeface="Arial" charset="0"/>
                <a:ea typeface="MS PGothic" pitchFamily="34" charset="-128"/>
              </a:defRPr>
            </a:lvl4pPr>
            <a:lvl5pPr marL="2057400" indent="-228600" eaLnBrk="0" hangingPunct="0">
              <a:spcBef>
                <a:spcPct val="20000"/>
              </a:spcBef>
              <a:buChar char="•"/>
              <a:defRPr kumimoji="1" sz="4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9pPr>
          </a:lstStyle>
          <a:p>
            <a:pPr algn="ctr" eaLnBrk="1" hangingPunct="1">
              <a:lnSpc>
                <a:spcPct val="80000"/>
              </a:lnSpc>
              <a:spcBef>
                <a:spcPct val="10000"/>
              </a:spcBef>
              <a:buClrTx/>
              <a:buFontTx/>
              <a:buNone/>
            </a:pPr>
            <a:r>
              <a:rPr lang="en-US" altLang="en-US" sz="2800" dirty="0" smtClean="0">
                <a:latin typeface="Times New Roman" pitchFamily="18" charset="0"/>
              </a:rPr>
              <a:t>Spain creates </a:t>
            </a:r>
            <a:r>
              <a:rPr lang="en-US" altLang="en-US" sz="2800" dirty="0">
                <a:latin typeface="Times New Roman" pitchFamily="18" charset="0"/>
              </a:rPr>
              <a:t>colonies in </a:t>
            </a:r>
            <a:br>
              <a:rPr lang="en-US" altLang="en-US" sz="2800" dirty="0">
                <a:latin typeface="Times New Roman" pitchFamily="18" charset="0"/>
              </a:rPr>
            </a:br>
            <a:r>
              <a:rPr lang="en-US" altLang="en-US" sz="2800" dirty="0">
                <a:latin typeface="Times New Roman" pitchFamily="18" charset="0"/>
              </a:rPr>
              <a:t>North &amp; South </a:t>
            </a:r>
            <a:r>
              <a:rPr lang="en-US" altLang="en-US" sz="2800" dirty="0" smtClean="0">
                <a:latin typeface="Times New Roman" pitchFamily="18" charset="0"/>
              </a:rPr>
              <a:t>America focused on increased wealth and conversions to Christianity (Crusader Zeal) </a:t>
            </a:r>
            <a:endParaRPr lang="en-US" altLang="en-US" sz="2800" dirty="0">
              <a:latin typeface="Times New Roman" pitchFamily="18" charset="0"/>
            </a:endParaRPr>
          </a:p>
        </p:txBody>
      </p:sp>
      <p:pic>
        <p:nvPicPr>
          <p:cNvPr id="21509" name="Picture 12" descr="http://www.fasttrackteaching.com/T_M03_DiscovCP300g15.gif"/>
          <p:cNvPicPr>
            <a:picLocks noChangeAspect="1" noChangeArrowheads="1"/>
          </p:cNvPicPr>
          <p:nvPr/>
        </p:nvPicPr>
        <p:blipFill>
          <a:blip r:embed="rId3">
            <a:extLst>
              <a:ext uri="{28A0092B-C50C-407E-A947-70E740481C1C}">
                <a14:useLocalDpi xmlns:a14="http://schemas.microsoft.com/office/drawing/2010/main" val="0"/>
              </a:ext>
            </a:extLst>
          </a:blip>
          <a:srcRect l="27971" t="70074" r="30348" b="6567"/>
          <a:stretch>
            <a:fillRect/>
          </a:stretch>
        </p:blipFill>
        <p:spPr bwMode="auto">
          <a:xfrm>
            <a:off x="0" y="5029200"/>
            <a:ext cx="4191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593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CA" altLang="en-US" smtClean="0">
              <a:latin typeface="Times New Roman" pitchFamily="18" charset="0"/>
            </a:endParaRPr>
          </a:p>
        </p:txBody>
      </p:sp>
      <p:sp>
        <p:nvSpPr>
          <p:cNvPr id="22531" name="Content Placeholder 2"/>
          <p:cNvSpPr>
            <a:spLocks noGrp="1"/>
          </p:cNvSpPr>
          <p:nvPr>
            <p:ph idx="1"/>
          </p:nvPr>
        </p:nvSpPr>
        <p:spPr/>
        <p:txBody>
          <a:bodyPr/>
          <a:lstStyle/>
          <a:p>
            <a:endParaRPr lang="en-CA" altLang="en-US" smtClean="0">
              <a:latin typeface="Times New Roman" pitchFamily="18" charset="0"/>
            </a:endParaRPr>
          </a:p>
        </p:txBody>
      </p:sp>
      <p:pic>
        <p:nvPicPr>
          <p:cNvPr id="225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0" y="0"/>
            <a:ext cx="736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ular Callout 4"/>
          <p:cNvSpPr>
            <a:spLocks noChangeArrowheads="1"/>
          </p:cNvSpPr>
          <p:nvPr/>
        </p:nvSpPr>
        <p:spPr bwMode="auto">
          <a:xfrm>
            <a:off x="1371600" y="76200"/>
            <a:ext cx="7162800" cy="1295400"/>
          </a:xfrm>
          <a:prstGeom prst="wedgeRectCallout">
            <a:avLst>
              <a:gd name="adj1" fmla="val -11755"/>
              <a:gd name="adj2" fmla="val 30755"/>
            </a:avLst>
          </a:prstGeom>
          <a:solidFill>
            <a:srgbClr val="CCFFCC"/>
          </a:solidFill>
          <a:ln w="9525">
            <a:solidFill>
              <a:schemeClr val="tx1"/>
            </a:solidFill>
            <a:round/>
            <a:headEnd/>
            <a:tailEnd/>
          </a:ln>
        </p:spPr>
        <p:txBody>
          <a:bodyPr/>
          <a:lstStyle>
            <a:lvl1pPr eaLnBrk="0" hangingPunct="0">
              <a:spcBef>
                <a:spcPct val="20000"/>
              </a:spcBef>
              <a:buClr>
                <a:schemeClr val="accent1"/>
              </a:buClr>
              <a:buFont typeface="Arial" charset="0"/>
              <a:buChar char="■"/>
              <a:defRPr kumimoji="1" sz="4000">
                <a:solidFill>
                  <a:schemeClr val="tx1"/>
                </a:solidFill>
                <a:latin typeface="Arial" charset="0"/>
                <a:ea typeface="MS PGothic" pitchFamily="34" charset="-128"/>
              </a:defRPr>
            </a:lvl1pPr>
            <a:lvl2pPr marL="742950" indent="-285750" eaLnBrk="0" hangingPunct="0">
              <a:spcBef>
                <a:spcPct val="20000"/>
              </a:spcBef>
              <a:buFont typeface="Arial" charset="0"/>
              <a:buChar char="–"/>
              <a:defRPr kumimoji="1" sz="4000">
                <a:solidFill>
                  <a:schemeClr val="tx1"/>
                </a:solidFill>
                <a:latin typeface="Arial" charset="0"/>
                <a:ea typeface="MS PGothic" pitchFamily="34" charset="-128"/>
              </a:defRPr>
            </a:lvl2pPr>
            <a:lvl3pPr marL="1143000" indent="-228600" eaLnBrk="0" hangingPunct="0">
              <a:spcBef>
                <a:spcPct val="20000"/>
              </a:spcBef>
              <a:buChar char="•"/>
              <a:defRPr kumimoji="1" sz="4000">
                <a:solidFill>
                  <a:schemeClr val="tx1"/>
                </a:solidFill>
                <a:latin typeface="Arial" charset="0"/>
                <a:ea typeface="MS PGothic" pitchFamily="34" charset="-128"/>
              </a:defRPr>
            </a:lvl3pPr>
            <a:lvl4pPr marL="1600200" indent="-228600" eaLnBrk="0" hangingPunct="0">
              <a:spcBef>
                <a:spcPct val="20000"/>
              </a:spcBef>
              <a:buChar char="•"/>
              <a:defRPr kumimoji="1" sz="4000">
                <a:solidFill>
                  <a:schemeClr val="tx1"/>
                </a:solidFill>
                <a:latin typeface="Arial" charset="0"/>
                <a:ea typeface="MS PGothic" pitchFamily="34" charset="-128"/>
              </a:defRPr>
            </a:lvl4pPr>
            <a:lvl5pPr marL="2057400" indent="-228600" eaLnBrk="0" hangingPunct="0">
              <a:spcBef>
                <a:spcPct val="20000"/>
              </a:spcBef>
              <a:buChar char="•"/>
              <a:defRPr kumimoji="1" sz="4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9pPr>
          </a:lstStyle>
          <a:p>
            <a:pPr algn="ctr">
              <a:lnSpc>
                <a:spcPct val="85000"/>
              </a:lnSpc>
              <a:spcBef>
                <a:spcPct val="0"/>
              </a:spcBef>
              <a:buClrTx/>
              <a:buFontTx/>
              <a:buNone/>
            </a:pPr>
            <a:r>
              <a:rPr kumimoji="0" lang="en-US" altLang="en-US" sz="3200">
                <a:latin typeface="Times New Roman" pitchFamily="18" charset="0"/>
              </a:rPr>
              <a:t>Spain sent explorers called conquistadors to the New World to find gold, claim land, &amp; spread Christianity </a:t>
            </a:r>
          </a:p>
        </p:txBody>
      </p:sp>
      <p:sp>
        <p:nvSpPr>
          <p:cNvPr id="6" name="Rectangular Callout 5"/>
          <p:cNvSpPr>
            <a:spLocks noChangeArrowheads="1"/>
          </p:cNvSpPr>
          <p:nvPr/>
        </p:nvSpPr>
        <p:spPr bwMode="auto">
          <a:xfrm>
            <a:off x="228600" y="1447800"/>
            <a:ext cx="1981200" cy="1295400"/>
          </a:xfrm>
          <a:prstGeom prst="wedgeRectCallout">
            <a:avLst>
              <a:gd name="adj1" fmla="val 87519"/>
              <a:gd name="adj2" fmla="val 30755"/>
            </a:avLst>
          </a:prstGeom>
          <a:solidFill>
            <a:srgbClr val="CCCCFF"/>
          </a:solidFill>
          <a:ln w="9525">
            <a:solidFill>
              <a:schemeClr val="tx1"/>
            </a:solidFill>
            <a:round/>
            <a:headEnd/>
            <a:tailEnd/>
          </a:ln>
        </p:spPr>
        <p:txBody>
          <a:bodyPr/>
          <a:lstStyle>
            <a:lvl1pPr eaLnBrk="0" hangingPunct="0">
              <a:spcBef>
                <a:spcPct val="20000"/>
              </a:spcBef>
              <a:buClr>
                <a:schemeClr val="accent1"/>
              </a:buClr>
              <a:buFont typeface="Arial" charset="0"/>
              <a:buChar char="■"/>
              <a:defRPr kumimoji="1" sz="4000">
                <a:solidFill>
                  <a:schemeClr val="tx1"/>
                </a:solidFill>
                <a:latin typeface="Arial" charset="0"/>
                <a:ea typeface="MS PGothic" pitchFamily="34" charset="-128"/>
              </a:defRPr>
            </a:lvl1pPr>
            <a:lvl2pPr marL="742950" indent="-285750" eaLnBrk="0" hangingPunct="0">
              <a:spcBef>
                <a:spcPct val="20000"/>
              </a:spcBef>
              <a:buFont typeface="Arial" charset="0"/>
              <a:buChar char="–"/>
              <a:defRPr kumimoji="1" sz="4000">
                <a:solidFill>
                  <a:schemeClr val="tx1"/>
                </a:solidFill>
                <a:latin typeface="Arial" charset="0"/>
                <a:ea typeface="MS PGothic" pitchFamily="34" charset="-128"/>
              </a:defRPr>
            </a:lvl2pPr>
            <a:lvl3pPr marL="1143000" indent="-228600" eaLnBrk="0" hangingPunct="0">
              <a:spcBef>
                <a:spcPct val="20000"/>
              </a:spcBef>
              <a:buChar char="•"/>
              <a:defRPr kumimoji="1" sz="4000">
                <a:solidFill>
                  <a:schemeClr val="tx1"/>
                </a:solidFill>
                <a:latin typeface="Arial" charset="0"/>
                <a:ea typeface="MS PGothic" pitchFamily="34" charset="-128"/>
              </a:defRPr>
            </a:lvl3pPr>
            <a:lvl4pPr marL="1600200" indent="-228600" eaLnBrk="0" hangingPunct="0">
              <a:spcBef>
                <a:spcPct val="20000"/>
              </a:spcBef>
              <a:buChar char="•"/>
              <a:defRPr kumimoji="1" sz="4000">
                <a:solidFill>
                  <a:schemeClr val="tx1"/>
                </a:solidFill>
                <a:latin typeface="Arial" charset="0"/>
                <a:ea typeface="MS PGothic" pitchFamily="34" charset="-128"/>
              </a:defRPr>
            </a:lvl4pPr>
            <a:lvl5pPr marL="2057400" indent="-228600" eaLnBrk="0" hangingPunct="0">
              <a:spcBef>
                <a:spcPct val="20000"/>
              </a:spcBef>
              <a:buChar char="•"/>
              <a:defRPr kumimoji="1" sz="4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9pPr>
          </a:lstStyle>
          <a:p>
            <a:pPr algn="ctr">
              <a:lnSpc>
                <a:spcPct val="85000"/>
              </a:lnSpc>
              <a:spcBef>
                <a:spcPct val="0"/>
              </a:spcBef>
              <a:buClrTx/>
              <a:buFontTx/>
              <a:buNone/>
            </a:pPr>
            <a:r>
              <a:rPr kumimoji="0" lang="en-US" altLang="en-US" sz="3200">
                <a:latin typeface="Times New Roman" pitchFamily="18" charset="0"/>
              </a:rPr>
              <a:t>Cortez conquered the Aztecs </a:t>
            </a:r>
          </a:p>
        </p:txBody>
      </p:sp>
      <p:sp>
        <p:nvSpPr>
          <p:cNvPr id="7" name="Rectangular Callout 6"/>
          <p:cNvSpPr>
            <a:spLocks noChangeArrowheads="1"/>
          </p:cNvSpPr>
          <p:nvPr/>
        </p:nvSpPr>
        <p:spPr bwMode="auto">
          <a:xfrm>
            <a:off x="381000" y="3124200"/>
            <a:ext cx="2057400" cy="1600200"/>
          </a:xfrm>
          <a:prstGeom prst="wedgeRectCallout">
            <a:avLst>
              <a:gd name="adj1" fmla="val 131190"/>
              <a:gd name="adj2" fmla="val -15153"/>
            </a:avLst>
          </a:prstGeom>
          <a:solidFill>
            <a:srgbClr val="FFCCFF"/>
          </a:solidFill>
          <a:ln w="9525">
            <a:solidFill>
              <a:schemeClr val="tx1"/>
            </a:solidFill>
            <a:round/>
            <a:headEnd/>
            <a:tailEnd/>
          </a:ln>
        </p:spPr>
        <p:txBody>
          <a:bodyPr/>
          <a:lstStyle>
            <a:lvl1pPr eaLnBrk="0" hangingPunct="0">
              <a:spcBef>
                <a:spcPct val="20000"/>
              </a:spcBef>
              <a:buClr>
                <a:schemeClr val="accent1"/>
              </a:buClr>
              <a:buFont typeface="Arial" charset="0"/>
              <a:buChar char="■"/>
              <a:defRPr kumimoji="1" sz="4000">
                <a:solidFill>
                  <a:schemeClr val="tx1"/>
                </a:solidFill>
                <a:latin typeface="Arial" charset="0"/>
                <a:ea typeface="MS PGothic" pitchFamily="34" charset="-128"/>
              </a:defRPr>
            </a:lvl1pPr>
            <a:lvl2pPr marL="742950" indent="-285750" eaLnBrk="0" hangingPunct="0">
              <a:spcBef>
                <a:spcPct val="20000"/>
              </a:spcBef>
              <a:buFont typeface="Arial" charset="0"/>
              <a:buChar char="–"/>
              <a:defRPr kumimoji="1" sz="4000">
                <a:solidFill>
                  <a:schemeClr val="tx1"/>
                </a:solidFill>
                <a:latin typeface="Arial" charset="0"/>
                <a:ea typeface="MS PGothic" pitchFamily="34" charset="-128"/>
              </a:defRPr>
            </a:lvl2pPr>
            <a:lvl3pPr marL="1143000" indent="-228600" eaLnBrk="0" hangingPunct="0">
              <a:spcBef>
                <a:spcPct val="20000"/>
              </a:spcBef>
              <a:buChar char="•"/>
              <a:defRPr kumimoji="1" sz="4000">
                <a:solidFill>
                  <a:schemeClr val="tx1"/>
                </a:solidFill>
                <a:latin typeface="Arial" charset="0"/>
                <a:ea typeface="MS PGothic" pitchFamily="34" charset="-128"/>
              </a:defRPr>
            </a:lvl3pPr>
            <a:lvl4pPr marL="1600200" indent="-228600" eaLnBrk="0" hangingPunct="0">
              <a:spcBef>
                <a:spcPct val="20000"/>
              </a:spcBef>
              <a:buChar char="•"/>
              <a:defRPr kumimoji="1" sz="4000">
                <a:solidFill>
                  <a:schemeClr val="tx1"/>
                </a:solidFill>
                <a:latin typeface="Arial" charset="0"/>
                <a:ea typeface="MS PGothic" pitchFamily="34" charset="-128"/>
              </a:defRPr>
            </a:lvl4pPr>
            <a:lvl5pPr marL="2057400" indent="-228600" eaLnBrk="0" hangingPunct="0">
              <a:spcBef>
                <a:spcPct val="20000"/>
              </a:spcBef>
              <a:buChar char="•"/>
              <a:defRPr kumimoji="1" sz="4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9pPr>
          </a:lstStyle>
          <a:p>
            <a:pPr algn="ctr">
              <a:lnSpc>
                <a:spcPct val="85000"/>
              </a:lnSpc>
              <a:spcBef>
                <a:spcPct val="0"/>
              </a:spcBef>
              <a:buClrTx/>
              <a:buFontTx/>
              <a:buNone/>
            </a:pPr>
            <a:r>
              <a:rPr kumimoji="0" lang="en-US" altLang="en-US" sz="3200">
                <a:latin typeface="Times New Roman" pitchFamily="18" charset="0"/>
              </a:rPr>
              <a:t>Pizarro conquered the Inca</a:t>
            </a:r>
          </a:p>
        </p:txBody>
      </p:sp>
      <p:pic>
        <p:nvPicPr>
          <p:cNvPr id="8" name="Picture 6" descr="http://syllable.rice.edu/LangEx_06_07/WIKI/images/0/04/Aztec_and_the_conquistado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325" y="1447800"/>
            <a:ext cx="4003675"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www.sbceo.k12.ca.us/~vms/carlton/Renaissance/Pizarro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6975" y="3962400"/>
            <a:ext cx="41370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hart-TreasureFromTheAmericas"/>
          <p:cNvPicPr>
            <a:picLocks noChangeAspect="1" noChangeArrowheads="1"/>
          </p:cNvPicPr>
          <p:nvPr/>
        </p:nvPicPr>
        <p:blipFill>
          <a:blip r:embed="rId6">
            <a:lum bright="-6000" contrast="12000"/>
            <a:extLst>
              <a:ext uri="{28A0092B-C50C-407E-A947-70E740481C1C}">
                <a14:useLocalDpi xmlns:a14="http://schemas.microsoft.com/office/drawing/2010/main" val="0"/>
              </a:ext>
            </a:extLst>
          </a:blip>
          <a:srcRect/>
          <a:stretch>
            <a:fillRect/>
          </a:stretch>
        </p:blipFill>
        <p:spPr bwMode="auto">
          <a:xfrm>
            <a:off x="5410200" y="2286000"/>
            <a:ext cx="3657600" cy="45196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descr="chart-TreasureFromTheAmericas"/>
          <p:cNvPicPr>
            <a:picLocks noChangeAspect="1" noChangeArrowheads="1"/>
          </p:cNvPicPr>
          <p:nvPr/>
        </p:nvPicPr>
        <p:blipFill>
          <a:blip r:embed="rId7">
            <a:lum bright="-6000" contrast="12000"/>
            <a:extLst>
              <a:ext uri="{28A0092B-C50C-407E-A947-70E740481C1C}">
                <a14:useLocalDpi xmlns:a14="http://schemas.microsoft.com/office/drawing/2010/main" val="0"/>
              </a:ext>
            </a:extLst>
          </a:blip>
          <a:srcRect/>
          <a:stretch>
            <a:fillRect/>
          </a:stretch>
        </p:blipFill>
        <p:spPr bwMode="auto">
          <a:xfrm>
            <a:off x="6019800" y="2667000"/>
            <a:ext cx="8382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1"/>
          <p:cNvSpPr>
            <a:spLocks noChangeArrowheads="1"/>
          </p:cNvSpPr>
          <p:nvPr/>
        </p:nvSpPr>
        <p:spPr bwMode="auto">
          <a:xfrm rot="-3398842">
            <a:off x="8396288" y="5940425"/>
            <a:ext cx="1066800" cy="609600"/>
          </a:xfrm>
          <a:prstGeom prst="rect">
            <a:avLst/>
          </a:prstGeom>
          <a:solidFill>
            <a:schemeClr val="bg1"/>
          </a:solidFill>
          <a:ln w="9525">
            <a:solidFill>
              <a:schemeClr val="bg1"/>
            </a:solidFill>
            <a:round/>
            <a:headEnd/>
            <a:tailEnd/>
          </a:ln>
        </p:spPr>
        <p:txBody>
          <a:bodyPr/>
          <a:lstStyle>
            <a:lvl1pPr eaLnBrk="0" hangingPunct="0">
              <a:spcBef>
                <a:spcPct val="20000"/>
              </a:spcBef>
              <a:buClr>
                <a:schemeClr val="accent1"/>
              </a:buClr>
              <a:buFont typeface="Arial" charset="0"/>
              <a:buChar char="■"/>
              <a:defRPr kumimoji="1" sz="4000">
                <a:solidFill>
                  <a:schemeClr val="tx1"/>
                </a:solidFill>
                <a:latin typeface="Arial" charset="0"/>
                <a:ea typeface="MS PGothic" pitchFamily="34" charset="-128"/>
              </a:defRPr>
            </a:lvl1pPr>
            <a:lvl2pPr marL="742950" indent="-285750" eaLnBrk="0" hangingPunct="0">
              <a:spcBef>
                <a:spcPct val="20000"/>
              </a:spcBef>
              <a:buFont typeface="Arial" charset="0"/>
              <a:buChar char="–"/>
              <a:defRPr kumimoji="1" sz="4000">
                <a:solidFill>
                  <a:schemeClr val="tx1"/>
                </a:solidFill>
                <a:latin typeface="Arial" charset="0"/>
                <a:ea typeface="MS PGothic" pitchFamily="34" charset="-128"/>
              </a:defRPr>
            </a:lvl2pPr>
            <a:lvl3pPr marL="1143000" indent="-228600" eaLnBrk="0" hangingPunct="0">
              <a:spcBef>
                <a:spcPct val="20000"/>
              </a:spcBef>
              <a:buChar char="•"/>
              <a:defRPr kumimoji="1" sz="4000">
                <a:solidFill>
                  <a:schemeClr val="tx1"/>
                </a:solidFill>
                <a:latin typeface="Arial" charset="0"/>
                <a:ea typeface="MS PGothic" pitchFamily="34" charset="-128"/>
              </a:defRPr>
            </a:lvl3pPr>
            <a:lvl4pPr marL="1600200" indent="-228600" eaLnBrk="0" hangingPunct="0">
              <a:spcBef>
                <a:spcPct val="20000"/>
              </a:spcBef>
              <a:buChar char="•"/>
              <a:defRPr kumimoji="1" sz="4000">
                <a:solidFill>
                  <a:schemeClr val="tx1"/>
                </a:solidFill>
                <a:latin typeface="Arial" charset="0"/>
                <a:ea typeface="MS PGothic" pitchFamily="34" charset="-128"/>
              </a:defRPr>
            </a:lvl4pPr>
            <a:lvl5pPr marL="2057400" indent="-228600" eaLnBrk="0" hangingPunct="0">
              <a:spcBef>
                <a:spcPct val="20000"/>
              </a:spcBef>
              <a:buChar char="•"/>
              <a:defRPr kumimoji="1" sz="4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9pPr>
          </a:lstStyle>
          <a:p>
            <a:pPr>
              <a:spcBef>
                <a:spcPct val="0"/>
              </a:spcBef>
              <a:buClrTx/>
              <a:buFontTx/>
              <a:buNone/>
            </a:pPr>
            <a:endParaRPr kumimoji="0" lang="en-CA" altLang="en-US" sz="1800">
              <a:latin typeface="Times New Roman" pitchFamily="18" charset="0"/>
            </a:endParaRPr>
          </a:p>
        </p:txBody>
      </p:sp>
      <p:sp>
        <p:nvSpPr>
          <p:cNvPr id="13" name="Rectangular Callout 12"/>
          <p:cNvSpPr>
            <a:spLocks noChangeArrowheads="1"/>
          </p:cNvSpPr>
          <p:nvPr/>
        </p:nvSpPr>
        <p:spPr bwMode="auto">
          <a:xfrm>
            <a:off x="76200" y="4495800"/>
            <a:ext cx="4267200" cy="2286000"/>
          </a:xfrm>
          <a:prstGeom prst="wedgeRectCallout">
            <a:avLst>
              <a:gd name="adj1" fmla="val -11755"/>
              <a:gd name="adj2" fmla="val 30755"/>
            </a:avLst>
          </a:prstGeom>
          <a:solidFill>
            <a:srgbClr val="FFFFCC"/>
          </a:solidFill>
          <a:ln w="9525">
            <a:solidFill>
              <a:schemeClr val="tx1"/>
            </a:solidFill>
            <a:round/>
            <a:headEnd/>
            <a:tailEnd/>
          </a:ln>
        </p:spPr>
        <p:txBody>
          <a:bodyPr/>
          <a:lstStyle>
            <a:lvl1pPr eaLnBrk="0" hangingPunct="0">
              <a:spcBef>
                <a:spcPct val="20000"/>
              </a:spcBef>
              <a:buClr>
                <a:schemeClr val="accent1"/>
              </a:buClr>
              <a:buFont typeface="Arial" charset="0"/>
              <a:buChar char="■"/>
              <a:defRPr kumimoji="1" sz="4000">
                <a:solidFill>
                  <a:schemeClr val="tx1"/>
                </a:solidFill>
                <a:latin typeface="Arial" charset="0"/>
                <a:ea typeface="MS PGothic" pitchFamily="34" charset="-128"/>
              </a:defRPr>
            </a:lvl1pPr>
            <a:lvl2pPr marL="742950" indent="-285750" eaLnBrk="0" hangingPunct="0">
              <a:spcBef>
                <a:spcPct val="20000"/>
              </a:spcBef>
              <a:buFont typeface="Arial" charset="0"/>
              <a:buChar char="–"/>
              <a:defRPr kumimoji="1" sz="4000">
                <a:solidFill>
                  <a:schemeClr val="tx1"/>
                </a:solidFill>
                <a:latin typeface="Arial" charset="0"/>
                <a:ea typeface="MS PGothic" pitchFamily="34" charset="-128"/>
              </a:defRPr>
            </a:lvl2pPr>
            <a:lvl3pPr marL="1143000" indent="-228600" eaLnBrk="0" hangingPunct="0">
              <a:spcBef>
                <a:spcPct val="20000"/>
              </a:spcBef>
              <a:buChar char="•"/>
              <a:defRPr kumimoji="1" sz="4000">
                <a:solidFill>
                  <a:schemeClr val="tx1"/>
                </a:solidFill>
                <a:latin typeface="Arial" charset="0"/>
                <a:ea typeface="MS PGothic" pitchFamily="34" charset="-128"/>
              </a:defRPr>
            </a:lvl3pPr>
            <a:lvl4pPr marL="1600200" indent="-228600" eaLnBrk="0" hangingPunct="0">
              <a:spcBef>
                <a:spcPct val="20000"/>
              </a:spcBef>
              <a:buChar char="•"/>
              <a:defRPr kumimoji="1" sz="4000">
                <a:solidFill>
                  <a:schemeClr val="tx1"/>
                </a:solidFill>
                <a:latin typeface="Arial" charset="0"/>
                <a:ea typeface="MS PGothic" pitchFamily="34" charset="-128"/>
              </a:defRPr>
            </a:lvl4pPr>
            <a:lvl5pPr marL="2057400" indent="-228600" eaLnBrk="0" hangingPunct="0">
              <a:spcBef>
                <a:spcPct val="20000"/>
              </a:spcBef>
              <a:buChar char="•"/>
              <a:defRPr kumimoji="1" sz="4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9pPr>
          </a:lstStyle>
          <a:p>
            <a:pPr algn="ctr">
              <a:lnSpc>
                <a:spcPct val="85000"/>
              </a:lnSpc>
              <a:spcBef>
                <a:spcPct val="0"/>
              </a:spcBef>
              <a:buClrTx/>
              <a:buFontTx/>
              <a:buNone/>
            </a:pPr>
            <a:r>
              <a:rPr kumimoji="0" lang="en-US" altLang="en-US" sz="2800">
                <a:latin typeface="Times New Roman" pitchFamily="18" charset="0"/>
              </a:rPr>
              <a:t>The influx of gold from America made Spain the most powerful country in Europe during the early years of the </a:t>
            </a:r>
            <a:br>
              <a:rPr kumimoji="0" lang="en-US" altLang="en-US" sz="2800">
                <a:latin typeface="Times New Roman" pitchFamily="18" charset="0"/>
              </a:rPr>
            </a:br>
            <a:r>
              <a:rPr kumimoji="0" lang="en-US" altLang="en-US" sz="2800">
                <a:latin typeface="Times New Roman" pitchFamily="18" charset="0"/>
              </a:rPr>
              <a:t>Age of Exploration </a:t>
            </a:r>
          </a:p>
        </p:txBody>
      </p:sp>
    </p:spTree>
    <p:extLst>
      <p:ext uri="{BB962C8B-B14F-4D97-AF65-F5344CB8AC3E}">
        <p14:creationId xmlns:p14="http://schemas.microsoft.com/office/powerpoint/2010/main" val="3843465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grpId="1" nodeType="clickEffect">
                                  <p:stCondLst>
                                    <p:cond delay="0"/>
                                  </p:stCondLst>
                                  <p:childTnLst>
                                    <p:animEffect transition="out" filter="fade">
                                      <p:cBhvr>
                                        <p:cTn id="19" dur="1000"/>
                                        <p:tgtEl>
                                          <p:spTgt spid="6"/>
                                        </p:tgtEl>
                                      </p:cBhvr>
                                    </p:animEffect>
                                    <p:set>
                                      <p:cBhvr>
                                        <p:cTn id="20" dur="1" fill="hold">
                                          <p:stCondLst>
                                            <p:cond delay="999"/>
                                          </p:stCondLst>
                                        </p:cTn>
                                        <p:tgtEl>
                                          <p:spTgt spid="6"/>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1000"/>
                                        <p:tgtEl>
                                          <p:spTgt spid="8"/>
                                        </p:tgtEl>
                                      </p:cBhvr>
                                    </p:animEffect>
                                    <p:set>
                                      <p:cBhvr>
                                        <p:cTn id="23" dur="1" fill="hold">
                                          <p:stCondLst>
                                            <p:cond delay="999"/>
                                          </p:stCondLst>
                                        </p:cTn>
                                        <p:tgtEl>
                                          <p:spTgt spid="8"/>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childTnLst>
                                </p:cTn>
                              </p:par>
                              <p:par>
                                <p:cTn id="41" presetID="10" presetClass="exit" presetSubtype="0" fill="hold" nodeType="withEffect">
                                  <p:stCondLst>
                                    <p:cond delay="0"/>
                                  </p:stCondLst>
                                  <p:childTnLst>
                                    <p:animEffect transition="out" filter="fade">
                                      <p:cBhvr>
                                        <p:cTn id="42" dur="1000"/>
                                        <p:tgtEl>
                                          <p:spTgt spid="9"/>
                                        </p:tgtEl>
                                      </p:cBhvr>
                                    </p:animEffect>
                                    <p:set>
                                      <p:cBhvr>
                                        <p:cTn id="43" dur="1" fill="hold">
                                          <p:stCondLst>
                                            <p:cond delay="999"/>
                                          </p:stCondLst>
                                        </p:cTn>
                                        <p:tgtEl>
                                          <p:spTgt spid="9"/>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7" grpId="1"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CA" altLang="en-US" smtClean="0"/>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l="12885" t="11086" r="24451" b="532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6"/>
          <p:cNvSpPr>
            <a:spLocks noChangeArrowheads="1"/>
          </p:cNvSpPr>
          <p:nvPr/>
        </p:nvSpPr>
        <p:spPr bwMode="auto">
          <a:xfrm>
            <a:off x="76200" y="76200"/>
            <a:ext cx="8991600" cy="879475"/>
          </a:xfrm>
          <a:prstGeom prst="rect">
            <a:avLst/>
          </a:prstGeom>
          <a:solidFill>
            <a:srgbClr val="FFFFCC"/>
          </a:solidFill>
          <a:ln w="19050">
            <a:solidFill>
              <a:schemeClr val="tx1"/>
            </a:solidFill>
            <a:miter lim="800000"/>
            <a:headEnd/>
            <a:tailEnd/>
          </a:ln>
        </p:spPr>
        <p:txBody>
          <a:bodyPr>
            <a:spAutoFit/>
          </a:bodyPr>
          <a:lstStyle>
            <a:lvl1pPr eaLnBrk="0" hangingPunct="0">
              <a:spcBef>
                <a:spcPct val="20000"/>
              </a:spcBef>
              <a:buClr>
                <a:schemeClr val="accent1"/>
              </a:buClr>
              <a:buFont typeface="Arial" charset="0"/>
              <a:buChar char="■"/>
              <a:defRPr kumimoji="1" sz="4000">
                <a:solidFill>
                  <a:schemeClr val="tx1"/>
                </a:solidFill>
                <a:latin typeface="Arial" charset="0"/>
                <a:ea typeface="MS PGothic" pitchFamily="34" charset="-128"/>
              </a:defRPr>
            </a:lvl1pPr>
            <a:lvl2pPr marL="742950" indent="-285750" eaLnBrk="0" hangingPunct="0">
              <a:spcBef>
                <a:spcPct val="20000"/>
              </a:spcBef>
              <a:buFont typeface="Arial" charset="0"/>
              <a:buChar char="–"/>
              <a:defRPr kumimoji="1" sz="4000">
                <a:solidFill>
                  <a:schemeClr val="tx1"/>
                </a:solidFill>
                <a:latin typeface="Arial" charset="0"/>
                <a:ea typeface="MS PGothic" pitchFamily="34" charset="-128"/>
              </a:defRPr>
            </a:lvl2pPr>
            <a:lvl3pPr marL="1143000" indent="-228600" eaLnBrk="0" hangingPunct="0">
              <a:spcBef>
                <a:spcPct val="20000"/>
              </a:spcBef>
              <a:buChar char="•"/>
              <a:defRPr kumimoji="1" sz="4000">
                <a:solidFill>
                  <a:schemeClr val="tx1"/>
                </a:solidFill>
                <a:latin typeface="Arial" charset="0"/>
                <a:ea typeface="MS PGothic" pitchFamily="34" charset="-128"/>
              </a:defRPr>
            </a:lvl3pPr>
            <a:lvl4pPr marL="1600200" indent="-228600" eaLnBrk="0" hangingPunct="0">
              <a:spcBef>
                <a:spcPct val="20000"/>
              </a:spcBef>
              <a:buChar char="•"/>
              <a:defRPr kumimoji="1" sz="4000">
                <a:solidFill>
                  <a:schemeClr val="tx1"/>
                </a:solidFill>
                <a:latin typeface="Arial" charset="0"/>
                <a:ea typeface="MS PGothic" pitchFamily="34" charset="-128"/>
              </a:defRPr>
            </a:lvl4pPr>
            <a:lvl5pPr marL="2057400" indent="-228600" eaLnBrk="0" hangingPunct="0">
              <a:spcBef>
                <a:spcPct val="20000"/>
              </a:spcBef>
              <a:buChar char="•"/>
              <a:defRPr kumimoji="1" sz="4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9pPr>
          </a:lstStyle>
          <a:p>
            <a:pPr algn="ctr" eaLnBrk="1" hangingPunct="1">
              <a:lnSpc>
                <a:spcPct val="80000"/>
              </a:lnSpc>
              <a:spcBef>
                <a:spcPct val="0"/>
              </a:spcBef>
              <a:buClrTx/>
              <a:buFontTx/>
              <a:buNone/>
            </a:pPr>
            <a:r>
              <a:rPr kumimoji="0" lang="en-US" altLang="en-US" sz="3200">
                <a:latin typeface="Times New Roman" pitchFamily="18" charset="0"/>
              </a:rPr>
              <a:t>England, France, &amp; the Netherlands became involved in overseas exploration &amp; colonization as well  </a:t>
            </a:r>
          </a:p>
        </p:txBody>
      </p:sp>
    </p:spTree>
    <p:extLst>
      <p:ext uri="{BB962C8B-B14F-4D97-AF65-F5344CB8AC3E}">
        <p14:creationId xmlns:p14="http://schemas.microsoft.com/office/powerpoint/2010/main" val="748368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914400" y="914400"/>
            <a:ext cx="8229600" cy="5943600"/>
          </a:xfrm>
        </p:spPr>
        <p:txBody>
          <a:bodyPr/>
          <a:lstStyle/>
          <a:p>
            <a:pPr eaLnBrk="1" hangingPunct="1"/>
            <a:endParaRPr lang="en-CA" altLang="en-US" smtClean="0">
              <a:latin typeface="Times New Roman" pitchFamily="18" charset="0"/>
            </a:endParaRPr>
          </a:p>
        </p:txBody>
      </p:sp>
      <p:pic>
        <p:nvPicPr>
          <p:cNvPr id="24579" name="Picture 23" descr="Map-EuropeanExplorationsInTheAmericas"/>
          <p:cNvPicPr>
            <a:picLocks noChangeAspect="1" noChangeArrowheads="1"/>
          </p:cNvPicPr>
          <p:nvPr/>
        </p:nvPicPr>
        <p:blipFill>
          <a:blip r:embed="rId3">
            <a:lum bright="-18000" contrast="30000"/>
            <a:extLst>
              <a:ext uri="{28A0092B-C50C-407E-A947-70E740481C1C}">
                <a14:useLocalDpi xmlns:a14="http://schemas.microsoft.com/office/drawing/2010/main" val="0"/>
              </a:ext>
            </a:extLst>
          </a:blip>
          <a:srcRect/>
          <a:stretch>
            <a:fillRect/>
          </a:stretch>
        </p:blipFill>
        <p:spPr bwMode="auto">
          <a:xfrm>
            <a:off x="0" y="-33338"/>
            <a:ext cx="6934200" cy="68913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1031"/>
          <p:cNvSpPr>
            <a:spLocks noChangeArrowheads="1"/>
          </p:cNvSpPr>
          <p:nvPr/>
        </p:nvSpPr>
        <p:spPr bwMode="auto">
          <a:xfrm>
            <a:off x="457200" y="5791200"/>
            <a:ext cx="8305800" cy="879475"/>
          </a:xfrm>
          <a:prstGeom prst="rect">
            <a:avLst/>
          </a:prstGeom>
          <a:solidFill>
            <a:srgbClr val="CCFFCC"/>
          </a:solidFill>
          <a:ln w="19050">
            <a:solidFill>
              <a:schemeClr val="tx1"/>
            </a:solidFill>
            <a:miter lim="800000"/>
            <a:headEnd/>
            <a:tailEnd/>
          </a:ln>
        </p:spPr>
        <p:txBody>
          <a:bodyPr>
            <a:spAutoFit/>
          </a:bodyPr>
          <a:lstStyle>
            <a:lvl1pPr eaLnBrk="0" hangingPunct="0">
              <a:spcBef>
                <a:spcPct val="20000"/>
              </a:spcBef>
              <a:buClr>
                <a:schemeClr val="accent1"/>
              </a:buClr>
              <a:buFont typeface="Arial" charset="0"/>
              <a:buChar char="■"/>
              <a:defRPr kumimoji="1" sz="4000">
                <a:solidFill>
                  <a:schemeClr val="tx1"/>
                </a:solidFill>
                <a:latin typeface="Arial" charset="0"/>
                <a:ea typeface="MS PGothic" pitchFamily="34" charset="-128"/>
              </a:defRPr>
            </a:lvl1pPr>
            <a:lvl2pPr marL="742950" indent="-285750" eaLnBrk="0" hangingPunct="0">
              <a:spcBef>
                <a:spcPct val="20000"/>
              </a:spcBef>
              <a:buFont typeface="Arial" charset="0"/>
              <a:buChar char="–"/>
              <a:defRPr kumimoji="1" sz="4000">
                <a:solidFill>
                  <a:schemeClr val="tx1"/>
                </a:solidFill>
                <a:latin typeface="Arial" charset="0"/>
                <a:ea typeface="MS PGothic" pitchFamily="34" charset="-128"/>
              </a:defRPr>
            </a:lvl2pPr>
            <a:lvl3pPr marL="1143000" indent="-228600" eaLnBrk="0" hangingPunct="0">
              <a:spcBef>
                <a:spcPct val="20000"/>
              </a:spcBef>
              <a:buChar char="•"/>
              <a:defRPr kumimoji="1" sz="4000">
                <a:solidFill>
                  <a:schemeClr val="tx1"/>
                </a:solidFill>
                <a:latin typeface="Arial" charset="0"/>
                <a:ea typeface="MS PGothic" pitchFamily="34" charset="-128"/>
              </a:defRPr>
            </a:lvl3pPr>
            <a:lvl4pPr marL="1600200" indent="-228600" eaLnBrk="0" hangingPunct="0">
              <a:spcBef>
                <a:spcPct val="20000"/>
              </a:spcBef>
              <a:buChar char="•"/>
              <a:defRPr kumimoji="1" sz="4000">
                <a:solidFill>
                  <a:schemeClr val="tx1"/>
                </a:solidFill>
                <a:latin typeface="Arial" charset="0"/>
                <a:ea typeface="MS PGothic" pitchFamily="34" charset="-128"/>
              </a:defRPr>
            </a:lvl4pPr>
            <a:lvl5pPr marL="2057400" indent="-228600" eaLnBrk="0" hangingPunct="0">
              <a:spcBef>
                <a:spcPct val="20000"/>
              </a:spcBef>
              <a:buChar char="•"/>
              <a:defRPr kumimoji="1" sz="4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9pPr>
          </a:lstStyle>
          <a:p>
            <a:pPr algn="ctr" eaLnBrk="1" hangingPunct="1">
              <a:lnSpc>
                <a:spcPct val="80000"/>
              </a:lnSpc>
              <a:spcBef>
                <a:spcPct val="10000"/>
              </a:spcBef>
              <a:buClrTx/>
              <a:buFontTx/>
              <a:buNone/>
            </a:pPr>
            <a:r>
              <a:rPr lang="en-US" altLang="en-US" sz="3200">
                <a:latin typeface="Times New Roman" pitchFamily="18" charset="0"/>
              </a:rPr>
              <a:t>The French explorer Samuel de Champlain searched Canada for a northwest passage to Asia </a:t>
            </a:r>
          </a:p>
        </p:txBody>
      </p:sp>
      <p:sp>
        <p:nvSpPr>
          <p:cNvPr id="8" name="Rectangle 1031"/>
          <p:cNvSpPr>
            <a:spLocks noChangeArrowheads="1"/>
          </p:cNvSpPr>
          <p:nvPr/>
        </p:nvSpPr>
        <p:spPr bwMode="auto">
          <a:xfrm>
            <a:off x="4648200" y="4402138"/>
            <a:ext cx="4419600" cy="1273175"/>
          </a:xfrm>
          <a:prstGeom prst="rect">
            <a:avLst/>
          </a:prstGeom>
          <a:solidFill>
            <a:srgbClr val="CCCCFF"/>
          </a:solidFill>
          <a:ln w="19050">
            <a:solidFill>
              <a:schemeClr val="tx1"/>
            </a:solidFill>
            <a:miter lim="800000"/>
            <a:headEnd/>
            <a:tailEnd/>
          </a:ln>
        </p:spPr>
        <p:txBody>
          <a:bodyPr>
            <a:spAutoFit/>
          </a:bodyPr>
          <a:lstStyle>
            <a:lvl1pPr eaLnBrk="0" hangingPunct="0">
              <a:spcBef>
                <a:spcPct val="20000"/>
              </a:spcBef>
              <a:buClr>
                <a:schemeClr val="accent1"/>
              </a:buClr>
              <a:buFont typeface="Arial" charset="0"/>
              <a:buChar char="■"/>
              <a:defRPr kumimoji="1" sz="4000">
                <a:solidFill>
                  <a:schemeClr val="tx1"/>
                </a:solidFill>
                <a:latin typeface="Arial" charset="0"/>
                <a:ea typeface="MS PGothic" pitchFamily="34" charset="-128"/>
              </a:defRPr>
            </a:lvl1pPr>
            <a:lvl2pPr marL="742950" indent="-285750" eaLnBrk="0" hangingPunct="0">
              <a:spcBef>
                <a:spcPct val="20000"/>
              </a:spcBef>
              <a:buFont typeface="Arial" charset="0"/>
              <a:buChar char="–"/>
              <a:defRPr kumimoji="1" sz="4000">
                <a:solidFill>
                  <a:schemeClr val="tx1"/>
                </a:solidFill>
                <a:latin typeface="Arial" charset="0"/>
                <a:ea typeface="MS PGothic" pitchFamily="34" charset="-128"/>
              </a:defRPr>
            </a:lvl2pPr>
            <a:lvl3pPr marL="1143000" indent="-228600" eaLnBrk="0" hangingPunct="0">
              <a:spcBef>
                <a:spcPct val="20000"/>
              </a:spcBef>
              <a:buChar char="•"/>
              <a:defRPr kumimoji="1" sz="4000">
                <a:solidFill>
                  <a:schemeClr val="tx1"/>
                </a:solidFill>
                <a:latin typeface="Arial" charset="0"/>
                <a:ea typeface="MS PGothic" pitchFamily="34" charset="-128"/>
              </a:defRPr>
            </a:lvl3pPr>
            <a:lvl4pPr marL="1600200" indent="-228600" eaLnBrk="0" hangingPunct="0">
              <a:spcBef>
                <a:spcPct val="20000"/>
              </a:spcBef>
              <a:buChar char="•"/>
              <a:defRPr kumimoji="1" sz="4000">
                <a:solidFill>
                  <a:schemeClr val="tx1"/>
                </a:solidFill>
                <a:latin typeface="Arial" charset="0"/>
                <a:ea typeface="MS PGothic" pitchFamily="34" charset="-128"/>
              </a:defRPr>
            </a:lvl4pPr>
            <a:lvl5pPr marL="2057400" indent="-228600" eaLnBrk="0" hangingPunct="0">
              <a:spcBef>
                <a:spcPct val="20000"/>
              </a:spcBef>
              <a:buChar char="•"/>
              <a:defRPr kumimoji="1" sz="4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9pPr>
          </a:lstStyle>
          <a:p>
            <a:pPr algn="ctr" eaLnBrk="1" hangingPunct="1">
              <a:lnSpc>
                <a:spcPct val="80000"/>
              </a:lnSpc>
              <a:spcBef>
                <a:spcPct val="10000"/>
              </a:spcBef>
              <a:buClrTx/>
              <a:buFontTx/>
              <a:buNone/>
            </a:pPr>
            <a:r>
              <a:rPr lang="en-US" altLang="en-US" sz="3200">
                <a:latin typeface="Times New Roman" pitchFamily="18" charset="0"/>
              </a:rPr>
              <a:t>After failing to do so, Champlain founded the French colony of Quebec </a:t>
            </a:r>
          </a:p>
        </p:txBody>
      </p:sp>
      <p:pic>
        <p:nvPicPr>
          <p:cNvPr id="9" name="Picture 24" descr="champlain-bio-tradin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524000"/>
            <a:ext cx="3886200"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noChangeArrowheads="1"/>
          </p:cNvPicPr>
          <p:nvPr/>
        </p:nvPicPr>
        <p:blipFill>
          <a:blip r:embed="rId5">
            <a:lum bright="-18000" contrast="42000"/>
            <a:extLst>
              <a:ext uri="{28A0092B-C50C-407E-A947-70E740481C1C}">
                <a14:useLocalDpi xmlns:a14="http://schemas.microsoft.com/office/drawing/2010/main" val="0"/>
              </a:ext>
            </a:extLst>
          </a:blip>
          <a:srcRect/>
          <a:stretch>
            <a:fillRect/>
          </a:stretch>
        </p:blipFill>
        <p:spPr bwMode="auto">
          <a:xfrm>
            <a:off x="1941513" y="76200"/>
            <a:ext cx="5297487" cy="5715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1031"/>
          <p:cNvSpPr>
            <a:spLocks noChangeArrowheads="1"/>
          </p:cNvSpPr>
          <p:nvPr/>
        </p:nvSpPr>
        <p:spPr bwMode="auto">
          <a:xfrm>
            <a:off x="0" y="5978525"/>
            <a:ext cx="9144000" cy="879475"/>
          </a:xfrm>
          <a:prstGeom prst="rect">
            <a:avLst/>
          </a:prstGeom>
          <a:solidFill>
            <a:srgbClr val="CCFFCC"/>
          </a:solidFill>
          <a:ln w="19050">
            <a:solidFill>
              <a:schemeClr val="tx1"/>
            </a:solidFill>
            <a:miter lim="800000"/>
            <a:headEnd/>
            <a:tailEnd/>
          </a:ln>
        </p:spPr>
        <p:txBody>
          <a:bodyPr>
            <a:spAutoFit/>
          </a:bodyPr>
          <a:lstStyle>
            <a:lvl1pPr eaLnBrk="0" hangingPunct="0">
              <a:spcBef>
                <a:spcPct val="20000"/>
              </a:spcBef>
              <a:buClr>
                <a:schemeClr val="accent1"/>
              </a:buClr>
              <a:buFont typeface="Arial" charset="0"/>
              <a:buChar char="■"/>
              <a:defRPr kumimoji="1" sz="4000">
                <a:solidFill>
                  <a:schemeClr val="tx1"/>
                </a:solidFill>
                <a:latin typeface="Arial" charset="0"/>
                <a:ea typeface="MS PGothic" pitchFamily="34" charset="-128"/>
              </a:defRPr>
            </a:lvl1pPr>
            <a:lvl2pPr marL="742950" indent="-285750" eaLnBrk="0" hangingPunct="0">
              <a:spcBef>
                <a:spcPct val="20000"/>
              </a:spcBef>
              <a:buFont typeface="Arial" charset="0"/>
              <a:buChar char="–"/>
              <a:defRPr kumimoji="1" sz="4000">
                <a:solidFill>
                  <a:schemeClr val="tx1"/>
                </a:solidFill>
                <a:latin typeface="Arial" charset="0"/>
                <a:ea typeface="MS PGothic" pitchFamily="34" charset="-128"/>
              </a:defRPr>
            </a:lvl2pPr>
            <a:lvl3pPr marL="1143000" indent="-228600" eaLnBrk="0" hangingPunct="0">
              <a:spcBef>
                <a:spcPct val="20000"/>
              </a:spcBef>
              <a:buChar char="•"/>
              <a:defRPr kumimoji="1" sz="4000">
                <a:solidFill>
                  <a:schemeClr val="tx1"/>
                </a:solidFill>
                <a:latin typeface="Arial" charset="0"/>
                <a:ea typeface="MS PGothic" pitchFamily="34" charset="-128"/>
              </a:defRPr>
            </a:lvl3pPr>
            <a:lvl4pPr marL="1600200" indent="-228600" eaLnBrk="0" hangingPunct="0">
              <a:spcBef>
                <a:spcPct val="20000"/>
              </a:spcBef>
              <a:buChar char="•"/>
              <a:defRPr kumimoji="1" sz="4000">
                <a:solidFill>
                  <a:schemeClr val="tx1"/>
                </a:solidFill>
                <a:latin typeface="Arial" charset="0"/>
                <a:ea typeface="MS PGothic" pitchFamily="34" charset="-128"/>
              </a:defRPr>
            </a:lvl4pPr>
            <a:lvl5pPr marL="2057400" indent="-228600" eaLnBrk="0" hangingPunct="0">
              <a:spcBef>
                <a:spcPct val="20000"/>
              </a:spcBef>
              <a:buChar char="•"/>
              <a:defRPr kumimoji="1" sz="4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9pPr>
          </a:lstStyle>
          <a:p>
            <a:pPr algn="ctr" eaLnBrk="1" hangingPunct="1">
              <a:lnSpc>
                <a:spcPct val="80000"/>
              </a:lnSpc>
              <a:spcBef>
                <a:spcPct val="10000"/>
              </a:spcBef>
              <a:buClrTx/>
              <a:buFontTx/>
              <a:buNone/>
            </a:pPr>
            <a:r>
              <a:rPr lang="en-US" altLang="en-US" sz="3200">
                <a:latin typeface="Times New Roman" pitchFamily="18" charset="0"/>
              </a:rPr>
              <a:t>The French would soon carve out a large colony along the Mississippi River from Canada to New Orleans</a:t>
            </a:r>
          </a:p>
        </p:txBody>
      </p:sp>
      <p:pic>
        <p:nvPicPr>
          <p:cNvPr id="24585" name="Picture 12"/>
          <p:cNvPicPr>
            <a:picLocks noChangeAspect="1" noChangeArrowheads="1"/>
          </p:cNvPicPr>
          <p:nvPr/>
        </p:nvPicPr>
        <p:blipFill>
          <a:blip r:embed="rId6">
            <a:lum bright="-18000" contrast="42000"/>
            <a:extLst>
              <a:ext uri="{28A0092B-C50C-407E-A947-70E740481C1C}">
                <a14:useLocalDpi xmlns:a14="http://schemas.microsoft.com/office/drawing/2010/main" val="0"/>
              </a:ext>
            </a:extLst>
          </a:blip>
          <a:srcRect/>
          <a:stretch>
            <a:fillRect/>
          </a:stretch>
        </p:blipFill>
        <p:spPr bwMode="auto">
          <a:xfrm>
            <a:off x="0" y="502920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5" name="Picture 2" descr="http://www.quebecoislibre.org/06/060319ma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113" y="0"/>
            <a:ext cx="7645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1223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1000"/>
                                        <p:tgtEl>
                                          <p:spTgt spid="8"/>
                                        </p:tgtEl>
                                      </p:cBhvr>
                                    </p:animEffect>
                                    <p:set>
                                      <p:cBhvr>
                                        <p:cTn id="15" dur="1" fill="hold">
                                          <p:stCondLst>
                                            <p:cond delay="999"/>
                                          </p:stCondLst>
                                        </p:cTn>
                                        <p:tgtEl>
                                          <p:spTgt spid="8"/>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1000"/>
                                        <p:tgtEl>
                                          <p:spTgt spid="9"/>
                                        </p:tgtEl>
                                      </p:cBhvr>
                                    </p:animEffect>
                                    <p:set>
                                      <p:cBhvr>
                                        <p:cTn id="18" dur="1" fill="hold">
                                          <p:stCondLst>
                                            <p:cond delay="999"/>
                                          </p:stCondLst>
                                        </p:cTn>
                                        <p:tgtEl>
                                          <p:spTgt spid="9"/>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1000"/>
                                        <p:tgtEl>
                                          <p:spTgt spid="7"/>
                                        </p:tgtEl>
                                      </p:cBhvr>
                                    </p:animEffect>
                                    <p:set>
                                      <p:cBhvr>
                                        <p:cTn id="21" dur="1" fill="hold">
                                          <p:stCondLst>
                                            <p:cond delay="999"/>
                                          </p:stCondLst>
                                        </p:cTn>
                                        <p:tgtEl>
                                          <p:spTgt spid="7"/>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0"/>
            <a:ext cx="7772400" cy="762000"/>
          </a:xfrm>
        </p:spPr>
        <p:txBody>
          <a:bodyPr/>
          <a:lstStyle/>
          <a:p>
            <a:pPr eaLnBrk="1" hangingPunct="1"/>
            <a:r>
              <a:rPr lang="en-US" altLang="en-US" b="1" dirty="0" smtClean="0"/>
              <a:t>Jacques Cartier</a:t>
            </a:r>
            <a:endParaRPr lang="en-US" altLang="en-US" sz="2000" b="1" dirty="0" smtClean="0"/>
          </a:p>
        </p:txBody>
      </p:sp>
      <p:pic>
        <p:nvPicPr>
          <p:cNvPr id="15363" name="Picture 3" descr="Cartier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06" y="2133600"/>
            <a:ext cx="8173794" cy="472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0" y="6858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kern="0" dirty="0" smtClean="0"/>
              <a:t>Came From</a:t>
            </a:r>
            <a:r>
              <a:rPr lang="en-US" altLang="en-US" sz="2800" kern="0" dirty="0" smtClean="0"/>
              <a:t>: France	</a:t>
            </a:r>
            <a:r>
              <a:rPr lang="en-US" altLang="en-US" sz="2800" b="1" kern="0" dirty="0" smtClean="0"/>
              <a:t>Worked For</a:t>
            </a:r>
            <a:r>
              <a:rPr lang="en-US" altLang="en-US" sz="2800" kern="0" dirty="0" smtClean="0"/>
              <a:t>: France </a:t>
            </a:r>
            <a:br>
              <a:rPr lang="en-US" altLang="en-US" sz="2800" kern="0" dirty="0" smtClean="0"/>
            </a:br>
            <a:r>
              <a:rPr lang="en-US" altLang="en-US" sz="2800" kern="0" dirty="0" smtClean="0"/>
              <a:t>French explorer who led three expeditions to Canada in 1535.</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1"/>
          <p:cNvPicPr>
            <a:picLocks noChangeAspect="1" noChangeArrowheads="1"/>
          </p:cNvPicPr>
          <p:nvPr/>
        </p:nvPicPr>
        <p:blipFill>
          <a:blip r:embed="rId3">
            <a:lum bright="-18000" contrast="42000"/>
            <a:extLst>
              <a:ext uri="{28A0092B-C50C-407E-A947-70E740481C1C}">
                <a14:useLocalDpi xmlns:a14="http://schemas.microsoft.com/office/drawing/2010/main" val="0"/>
              </a:ext>
            </a:extLst>
          </a:blip>
          <a:srcRect/>
          <a:stretch>
            <a:fillRect/>
          </a:stretch>
        </p:blipFill>
        <p:spPr bwMode="auto">
          <a:xfrm>
            <a:off x="204788" y="-79375"/>
            <a:ext cx="6096000" cy="65754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603" name="Picture 12"/>
          <p:cNvPicPr>
            <a:picLocks noChangeAspect="1" noChangeArrowheads="1"/>
          </p:cNvPicPr>
          <p:nvPr/>
        </p:nvPicPr>
        <p:blipFill>
          <a:blip r:embed="rId4">
            <a:lum bright="-18000" contrast="42000"/>
            <a:extLst>
              <a:ext uri="{28A0092B-C50C-407E-A947-70E740481C1C}">
                <a14:useLocalDpi xmlns:a14="http://schemas.microsoft.com/office/drawing/2010/main" val="0"/>
              </a:ext>
            </a:extLst>
          </a:blip>
          <a:srcRect/>
          <a:stretch>
            <a:fillRect/>
          </a:stretch>
        </p:blipFill>
        <p:spPr bwMode="auto">
          <a:xfrm>
            <a:off x="228600" y="617220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5604" name="Rectangle 1031"/>
          <p:cNvSpPr>
            <a:spLocks noChangeArrowheads="1"/>
          </p:cNvSpPr>
          <p:nvPr/>
        </p:nvSpPr>
        <p:spPr bwMode="auto">
          <a:xfrm>
            <a:off x="5867400" y="152400"/>
            <a:ext cx="3200400" cy="3648075"/>
          </a:xfrm>
          <a:prstGeom prst="rect">
            <a:avLst/>
          </a:prstGeom>
          <a:solidFill>
            <a:srgbClr val="FFCC99"/>
          </a:solidFill>
          <a:ln w="19050">
            <a:solidFill>
              <a:schemeClr val="tx1"/>
            </a:solidFill>
            <a:miter lim="800000"/>
            <a:headEnd/>
            <a:tailEnd/>
          </a:ln>
        </p:spPr>
        <p:txBody>
          <a:bodyPr>
            <a:spAutoFit/>
          </a:bodyPr>
          <a:lstStyle>
            <a:lvl1pPr eaLnBrk="0" hangingPunct="0">
              <a:spcBef>
                <a:spcPct val="20000"/>
              </a:spcBef>
              <a:buClr>
                <a:schemeClr val="accent1"/>
              </a:buClr>
              <a:buFont typeface="Arial" charset="0"/>
              <a:buChar char="■"/>
              <a:defRPr kumimoji="1" sz="4000">
                <a:solidFill>
                  <a:schemeClr val="tx1"/>
                </a:solidFill>
                <a:latin typeface="Arial" charset="0"/>
                <a:ea typeface="MS PGothic" pitchFamily="34" charset="-128"/>
              </a:defRPr>
            </a:lvl1pPr>
            <a:lvl2pPr marL="742950" indent="-285750" eaLnBrk="0" hangingPunct="0">
              <a:spcBef>
                <a:spcPct val="20000"/>
              </a:spcBef>
              <a:buFont typeface="Arial" charset="0"/>
              <a:buChar char="–"/>
              <a:defRPr kumimoji="1" sz="4000">
                <a:solidFill>
                  <a:schemeClr val="tx1"/>
                </a:solidFill>
                <a:latin typeface="Arial" charset="0"/>
                <a:ea typeface="MS PGothic" pitchFamily="34" charset="-128"/>
              </a:defRPr>
            </a:lvl2pPr>
            <a:lvl3pPr marL="1143000" indent="-228600" eaLnBrk="0" hangingPunct="0">
              <a:spcBef>
                <a:spcPct val="20000"/>
              </a:spcBef>
              <a:buChar char="•"/>
              <a:defRPr kumimoji="1" sz="4000">
                <a:solidFill>
                  <a:schemeClr val="tx1"/>
                </a:solidFill>
                <a:latin typeface="Arial" charset="0"/>
                <a:ea typeface="MS PGothic" pitchFamily="34" charset="-128"/>
              </a:defRPr>
            </a:lvl3pPr>
            <a:lvl4pPr marL="1600200" indent="-228600" eaLnBrk="0" hangingPunct="0">
              <a:spcBef>
                <a:spcPct val="20000"/>
              </a:spcBef>
              <a:buChar char="•"/>
              <a:defRPr kumimoji="1" sz="4000">
                <a:solidFill>
                  <a:schemeClr val="tx1"/>
                </a:solidFill>
                <a:latin typeface="Arial" charset="0"/>
                <a:ea typeface="MS PGothic" pitchFamily="34" charset="-128"/>
              </a:defRPr>
            </a:lvl4pPr>
            <a:lvl5pPr marL="2057400" indent="-228600" eaLnBrk="0" hangingPunct="0">
              <a:spcBef>
                <a:spcPct val="20000"/>
              </a:spcBef>
              <a:buChar char="•"/>
              <a:defRPr kumimoji="1" sz="4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9pPr>
          </a:lstStyle>
          <a:p>
            <a:pPr algn="ctr" eaLnBrk="1" hangingPunct="1">
              <a:lnSpc>
                <a:spcPct val="80000"/>
              </a:lnSpc>
              <a:spcBef>
                <a:spcPct val="10000"/>
              </a:spcBef>
              <a:buClrTx/>
              <a:buFontTx/>
              <a:buNone/>
            </a:pPr>
            <a:r>
              <a:rPr lang="en-US" altLang="en-US" sz="3200">
                <a:latin typeface="Times New Roman" pitchFamily="18" charset="0"/>
              </a:rPr>
              <a:t>Unlike other European nations whose kings paid for colonies, the English colonies were paid for </a:t>
            </a:r>
            <a:br>
              <a:rPr lang="en-US" altLang="en-US" sz="3200">
                <a:latin typeface="Times New Roman" pitchFamily="18" charset="0"/>
              </a:rPr>
            </a:br>
            <a:r>
              <a:rPr lang="en-US" altLang="en-US" sz="3200">
                <a:latin typeface="Times New Roman" pitchFamily="18" charset="0"/>
              </a:rPr>
              <a:t>by citizens who formed joint-stock companies </a:t>
            </a:r>
          </a:p>
        </p:txBody>
      </p:sp>
      <p:sp>
        <p:nvSpPr>
          <p:cNvPr id="18" name="Rectangle 1031"/>
          <p:cNvSpPr>
            <a:spLocks noChangeArrowheads="1"/>
          </p:cNvSpPr>
          <p:nvPr/>
        </p:nvSpPr>
        <p:spPr bwMode="auto">
          <a:xfrm>
            <a:off x="5638800" y="3932238"/>
            <a:ext cx="3429000" cy="2849562"/>
          </a:xfrm>
          <a:prstGeom prst="rect">
            <a:avLst/>
          </a:prstGeom>
          <a:solidFill>
            <a:srgbClr val="CCFFCC"/>
          </a:solidFill>
          <a:ln w="19050">
            <a:solidFill>
              <a:schemeClr val="tx1"/>
            </a:solidFill>
            <a:miter lim="800000"/>
            <a:headEnd/>
            <a:tailEnd/>
          </a:ln>
        </p:spPr>
        <p:txBody>
          <a:bodyPr>
            <a:spAutoFit/>
          </a:bodyPr>
          <a:lstStyle>
            <a:lvl1pPr eaLnBrk="0" hangingPunct="0">
              <a:spcBef>
                <a:spcPct val="20000"/>
              </a:spcBef>
              <a:buClr>
                <a:schemeClr val="accent1"/>
              </a:buClr>
              <a:buFont typeface="Arial" charset="0"/>
              <a:buChar char="■"/>
              <a:defRPr kumimoji="1" sz="4000">
                <a:solidFill>
                  <a:schemeClr val="tx1"/>
                </a:solidFill>
                <a:latin typeface="Arial" charset="0"/>
                <a:ea typeface="MS PGothic" pitchFamily="34" charset="-128"/>
              </a:defRPr>
            </a:lvl1pPr>
            <a:lvl2pPr marL="742950" indent="-285750" eaLnBrk="0" hangingPunct="0">
              <a:spcBef>
                <a:spcPct val="20000"/>
              </a:spcBef>
              <a:buFont typeface="Arial" charset="0"/>
              <a:buChar char="–"/>
              <a:defRPr kumimoji="1" sz="4000">
                <a:solidFill>
                  <a:schemeClr val="tx1"/>
                </a:solidFill>
                <a:latin typeface="Arial" charset="0"/>
                <a:ea typeface="MS PGothic" pitchFamily="34" charset="-128"/>
              </a:defRPr>
            </a:lvl2pPr>
            <a:lvl3pPr marL="1143000" indent="-228600" eaLnBrk="0" hangingPunct="0">
              <a:spcBef>
                <a:spcPct val="20000"/>
              </a:spcBef>
              <a:buChar char="•"/>
              <a:defRPr kumimoji="1" sz="4000">
                <a:solidFill>
                  <a:schemeClr val="tx1"/>
                </a:solidFill>
                <a:latin typeface="Arial" charset="0"/>
                <a:ea typeface="MS PGothic" pitchFamily="34" charset="-128"/>
              </a:defRPr>
            </a:lvl3pPr>
            <a:lvl4pPr marL="1600200" indent="-228600" eaLnBrk="0" hangingPunct="0">
              <a:spcBef>
                <a:spcPct val="20000"/>
              </a:spcBef>
              <a:buChar char="•"/>
              <a:defRPr kumimoji="1" sz="4000">
                <a:solidFill>
                  <a:schemeClr val="tx1"/>
                </a:solidFill>
                <a:latin typeface="Arial" charset="0"/>
                <a:ea typeface="MS PGothic" pitchFamily="34" charset="-128"/>
              </a:defRPr>
            </a:lvl4pPr>
            <a:lvl5pPr marL="2057400" indent="-228600" eaLnBrk="0" hangingPunct="0">
              <a:spcBef>
                <a:spcPct val="20000"/>
              </a:spcBef>
              <a:buChar char="•"/>
              <a:defRPr kumimoji="1" sz="4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9pPr>
          </a:lstStyle>
          <a:p>
            <a:pPr algn="ctr" eaLnBrk="1" hangingPunct="1">
              <a:lnSpc>
                <a:spcPct val="80000"/>
              </a:lnSpc>
              <a:spcBef>
                <a:spcPct val="10000"/>
              </a:spcBef>
              <a:buClrTx/>
              <a:buFontTx/>
              <a:buNone/>
            </a:pPr>
            <a:r>
              <a:rPr lang="en-US" altLang="en-US" sz="3200">
                <a:latin typeface="Times New Roman" pitchFamily="18" charset="0"/>
              </a:rPr>
              <a:t>English colonies formed along the Atlantic Coast of North America by colonists motivated either by religion </a:t>
            </a:r>
            <a:br>
              <a:rPr lang="en-US" altLang="en-US" sz="3200">
                <a:latin typeface="Times New Roman" pitchFamily="18" charset="0"/>
              </a:rPr>
            </a:br>
            <a:r>
              <a:rPr lang="en-US" altLang="en-US" sz="3200">
                <a:latin typeface="Times New Roman" pitchFamily="18" charset="0"/>
              </a:rPr>
              <a:t>or wealth</a:t>
            </a:r>
          </a:p>
        </p:txBody>
      </p:sp>
      <p:pic>
        <p:nvPicPr>
          <p:cNvPr id="19" name="Picture 2" descr="http://www.quebecoislibre.org/06/060319ma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505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25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6"/>
          <p:cNvSpPr>
            <a:spLocks noGrp="1"/>
          </p:cNvSpPr>
          <p:nvPr>
            <p:ph type="title"/>
          </p:nvPr>
        </p:nvSpPr>
        <p:spPr>
          <a:xfrm>
            <a:off x="0" y="0"/>
            <a:ext cx="9144000" cy="1143000"/>
          </a:xfrm>
        </p:spPr>
        <p:txBody>
          <a:bodyPr/>
          <a:lstStyle/>
          <a:p>
            <a:r>
              <a:rPr lang="en-US" altLang="en-US" smtClean="0"/>
              <a:t>The Age of Exploration</a:t>
            </a:r>
          </a:p>
        </p:txBody>
      </p:sp>
      <p:sp>
        <p:nvSpPr>
          <p:cNvPr id="15" name="Rectangle 2"/>
          <p:cNvSpPr txBox="1">
            <a:spLocks noChangeArrowheads="1"/>
          </p:cNvSpPr>
          <p:nvPr/>
        </p:nvSpPr>
        <p:spPr bwMode="auto">
          <a:xfrm>
            <a:off x="0" y="76200"/>
            <a:ext cx="9144000" cy="1600200"/>
          </a:xfrm>
          <a:prstGeom prst="rect">
            <a:avLst/>
          </a:prstGeom>
          <a:solidFill>
            <a:schemeClr val="bg1"/>
          </a:solidFill>
          <a:ln w="9525">
            <a:solidFill>
              <a:schemeClr val="bg1"/>
            </a:solidFill>
            <a:miter lim="800000"/>
            <a:headEnd/>
            <a:tailEnd/>
          </a:ln>
        </p:spPr>
        <p:txBody>
          <a:bodyPr anchor="ctr"/>
          <a:lstStyle>
            <a:lvl1pPr eaLnBrk="0" hangingPunct="0">
              <a:spcBef>
                <a:spcPct val="20000"/>
              </a:spcBef>
              <a:buClr>
                <a:schemeClr val="accent1"/>
              </a:buClr>
              <a:buFont typeface="Arial" charset="0"/>
              <a:buChar char="■"/>
              <a:defRPr kumimoji="1" sz="4000">
                <a:solidFill>
                  <a:schemeClr val="tx1"/>
                </a:solidFill>
                <a:latin typeface="Arial" charset="0"/>
                <a:ea typeface="MS PGothic" pitchFamily="34" charset="-128"/>
              </a:defRPr>
            </a:lvl1pPr>
            <a:lvl2pPr marL="742950" indent="-285750" eaLnBrk="0" hangingPunct="0">
              <a:spcBef>
                <a:spcPct val="20000"/>
              </a:spcBef>
              <a:buFont typeface="Arial" charset="0"/>
              <a:buChar char="–"/>
              <a:defRPr kumimoji="1" sz="4000">
                <a:solidFill>
                  <a:schemeClr val="tx1"/>
                </a:solidFill>
                <a:latin typeface="Arial" charset="0"/>
                <a:ea typeface="MS PGothic" pitchFamily="34" charset="-128"/>
              </a:defRPr>
            </a:lvl2pPr>
            <a:lvl3pPr marL="1143000" indent="-228600" eaLnBrk="0" hangingPunct="0">
              <a:spcBef>
                <a:spcPct val="20000"/>
              </a:spcBef>
              <a:buChar char="•"/>
              <a:defRPr kumimoji="1" sz="4000">
                <a:solidFill>
                  <a:schemeClr val="tx1"/>
                </a:solidFill>
                <a:latin typeface="Arial" charset="0"/>
                <a:ea typeface="MS PGothic" pitchFamily="34" charset="-128"/>
              </a:defRPr>
            </a:lvl3pPr>
            <a:lvl4pPr marL="1600200" indent="-228600" eaLnBrk="0" hangingPunct="0">
              <a:spcBef>
                <a:spcPct val="20000"/>
              </a:spcBef>
              <a:buChar char="•"/>
              <a:defRPr kumimoji="1" sz="4000">
                <a:solidFill>
                  <a:schemeClr val="tx1"/>
                </a:solidFill>
                <a:latin typeface="Arial" charset="0"/>
                <a:ea typeface="MS PGothic" pitchFamily="34" charset="-128"/>
              </a:defRPr>
            </a:lvl4pPr>
            <a:lvl5pPr marL="2057400" indent="-228600" eaLnBrk="0" hangingPunct="0">
              <a:spcBef>
                <a:spcPct val="20000"/>
              </a:spcBef>
              <a:buChar char="•"/>
              <a:defRPr kumimoji="1" sz="4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9pPr>
          </a:lstStyle>
          <a:p>
            <a:pPr algn="ctr" eaLnBrk="1" hangingPunct="1">
              <a:lnSpc>
                <a:spcPct val="85000"/>
              </a:lnSpc>
              <a:spcBef>
                <a:spcPct val="0"/>
              </a:spcBef>
              <a:buClrTx/>
              <a:buFontTx/>
              <a:buNone/>
            </a:pPr>
            <a:r>
              <a:rPr lang="en-US" altLang="en-US" sz="3800" dirty="0">
                <a:solidFill>
                  <a:srgbClr val="C00000"/>
                </a:solidFill>
                <a:latin typeface="Times New Roman" pitchFamily="18" charset="0"/>
              </a:rPr>
              <a:t>Who were the explorers, where did they go, &amp; how did they change world history?</a:t>
            </a:r>
            <a:endParaRPr lang="en-US" altLang="en-US" sz="3800" dirty="0">
              <a:solidFill>
                <a:srgbClr val="0000CC"/>
              </a:solidFill>
              <a:latin typeface="Times New Roman" pitchFamily="18" charset="0"/>
            </a:endParaRPr>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95300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5083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0"/>
            <a:ext cx="9144000" cy="838200"/>
          </a:xfrm>
        </p:spPr>
        <p:txBody>
          <a:bodyPr/>
          <a:lstStyle/>
          <a:p>
            <a:pPr eaLnBrk="1" hangingPunct="1"/>
            <a:r>
              <a:rPr lang="en-US" altLang="en-US" b="1" dirty="0" smtClean="0"/>
              <a:t>Sir Francis Drake</a:t>
            </a:r>
            <a:endParaRPr lang="en-US" altLang="en-US" sz="2400" b="1" dirty="0" smtClean="0"/>
          </a:p>
        </p:txBody>
      </p:sp>
      <p:pic>
        <p:nvPicPr>
          <p:cNvPr id="17411" name="Picture 4" descr="Drake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629303"/>
            <a:ext cx="7315200" cy="422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0" y="685800"/>
            <a:ext cx="9144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400" b="1" kern="0" dirty="0" smtClean="0"/>
              <a:t>Came From</a:t>
            </a:r>
            <a:r>
              <a:rPr lang="en-US" altLang="en-US" sz="2400" kern="0" dirty="0" smtClean="0"/>
              <a:t>: England	</a:t>
            </a:r>
            <a:r>
              <a:rPr lang="en-US" altLang="en-US" sz="2400" b="1" kern="0" dirty="0" smtClean="0"/>
              <a:t>Worked For</a:t>
            </a:r>
            <a:r>
              <a:rPr lang="en-US" altLang="en-US" sz="2400" kern="0" dirty="0" smtClean="0"/>
              <a:t>: England </a:t>
            </a:r>
            <a:br>
              <a:rPr lang="en-US" altLang="en-US" sz="2400" kern="0" dirty="0" smtClean="0"/>
            </a:br>
            <a:r>
              <a:rPr lang="en-US" altLang="en-US" sz="2400" kern="0" dirty="0" smtClean="0"/>
              <a:t>British Explorer who led second expedition to circumnavigate the globe. He lived through the trip! Drake also led the English fleet when Britain defeated the Spanish Armada in 1588 for Queen Elizabeth.</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CA" altLang="en-US" smtClean="0">
              <a:latin typeface="Times New Roman" pitchFamily="18" charset="0"/>
            </a:endParaRPr>
          </a:p>
        </p:txBody>
      </p:sp>
      <p:sp>
        <p:nvSpPr>
          <p:cNvPr id="26627" name="Content Placeholder 2"/>
          <p:cNvSpPr>
            <a:spLocks noGrp="1"/>
          </p:cNvSpPr>
          <p:nvPr>
            <p:ph idx="1"/>
          </p:nvPr>
        </p:nvSpPr>
        <p:spPr/>
        <p:txBody>
          <a:bodyPr/>
          <a:lstStyle/>
          <a:p>
            <a:endParaRPr lang="en-CA" altLang="en-US" smtClean="0">
              <a:latin typeface="Times New Roman" pitchFamily="18" charset="0"/>
            </a:endParaRPr>
          </a:p>
        </p:txBody>
      </p:sp>
      <p:pic>
        <p:nvPicPr>
          <p:cNvPr id="26628" name="Picture 2" descr="http://www.collectionscanada.gc.ca/obj/h3/f1/nlc000872-v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1031"/>
          <p:cNvSpPr>
            <a:spLocks noChangeArrowheads="1"/>
          </p:cNvSpPr>
          <p:nvPr/>
        </p:nvSpPr>
        <p:spPr bwMode="auto">
          <a:xfrm>
            <a:off x="2057400" y="5354638"/>
            <a:ext cx="6858000" cy="1274762"/>
          </a:xfrm>
          <a:prstGeom prst="rect">
            <a:avLst/>
          </a:prstGeom>
          <a:solidFill>
            <a:srgbClr val="CCFFCC"/>
          </a:solidFill>
          <a:ln w="19050">
            <a:solidFill>
              <a:schemeClr val="tx1"/>
            </a:solidFill>
            <a:miter lim="800000"/>
            <a:headEnd/>
            <a:tailEnd/>
          </a:ln>
        </p:spPr>
        <p:txBody>
          <a:bodyPr>
            <a:spAutoFit/>
          </a:bodyPr>
          <a:lstStyle>
            <a:lvl1pPr eaLnBrk="0" hangingPunct="0">
              <a:spcBef>
                <a:spcPct val="20000"/>
              </a:spcBef>
              <a:buClr>
                <a:schemeClr val="accent1"/>
              </a:buClr>
              <a:buFont typeface="Arial" charset="0"/>
              <a:buChar char="■"/>
              <a:defRPr kumimoji="1" sz="4000">
                <a:solidFill>
                  <a:schemeClr val="tx1"/>
                </a:solidFill>
                <a:latin typeface="Arial" charset="0"/>
                <a:ea typeface="MS PGothic" pitchFamily="34" charset="-128"/>
              </a:defRPr>
            </a:lvl1pPr>
            <a:lvl2pPr marL="742950" indent="-285750" eaLnBrk="0" hangingPunct="0">
              <a:spcBef>
                <a:spcPct val="20000"/>
              </a:spcBef>
              <a:buFont typeface="Arial" charset="0"/>
              <a:buChar char="–"/>
              <a:defRPr kumimoji="1" sz="4000">
                <a:solidFill>
                  <a:schemeClr val="tx1"/>
                </a:solidFill>
                <a:latin typeface="Arial" charset="0"/>
                <a:ea typeface="MS PGothic" pitchFamily="34" charset="-128"/>
              </a:defRPr>
            </a:lvl2pPr>
            <a:lvl3pPr marL="1143000" indent="-228600" eaLnBrk="0" hangingPunct="0">
              <a:spcBef>
                <a:spcPct val="20000"/>
              </a:spcBef>
              <a:buChar char="•"/>
              <a:defRPr kumimoji="1" sz="4000">
                <a:solidFill>
                  <a:schemeClr val="tx1"/>
                </a:solidFill>
                <a:latin typeface="Arial" charset="0"/>
                <a:ea typeface="MS PGothic" pitchFamily="34" charset="-128"/>
              </a:defRPr>
            </a:lvl3pPr>
            <a:lvl4pPr marL="1600200" indent="-228600" eaLnBrk="0" hangingPunct="0">
              <a:spcBef>
                <a:spcPct val="20000"/>
              </a:spcBef>
              <a:buChar char="•"/>
              <a:defRPr kumimoji="1" sz="4000">
                <a:solidFill>
                  <a:schemeClr val="tx1"/>
                </a:solidFill>
                <a:latin typeface="Arial" charset="0"/>
                <a:ea typeface="MS PGothic" pitchFamily="34" charset="-128"/>
              </a:defRPr>
            </a:lvl4pPr>
            <a:lvl5pPr marL="2057400" indent="-228600" eaLnBrk="0" hangingPunct="0">
              <a:spcBef>
                <a:spcPct val="20000"/>
              </a:spcBef>
              <a:buChar char="•"/>
              <a:defRPr kumimoji="1" sz="4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9pPr>
          </a:lstStyle>
          <a:p>
            <a:pPr algn="ctr" eaLnBrk="1" hangingPunct="1">
              <a:lnSpc>
                <a:spcPct val="80000"/>
              </a:lnSpc>
              <a:spcBef>
                <a:spcPct val="10000"/>
              </a:spcBef>
              <a:buClrTx/>
              <a:buFontTx/>
              <a:buNone/>
            </a:pPr>
            <a:r>
              <a:rPr lang="en-US" altLang="en-US" sz="3200">
                <a:latin typeface="Times New Roman" pitchFamily="18" charset="0"/>
              </a:rPr>
              <a:t>The English explorer James Cook was the first European to make contact with Australia, New Zealand, &amp; Hawaii  </a:t>
            </a:r>
          </a:p>
        </p:txBody>
      </p:sp>
      <p:pic>
        <p:nvPicPr>
          <p:cNvPr id="26630" name="Picture 2" descr="James C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4572000"/>
            <a:ext cx="1746250"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172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utch east india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1031"/>
          <p:cNvSpPr>
            <a:spLocks noChangeArrowheads="1"/>
          </p:cNvSpPr>
          <p:nvPr/>
        </p:nvSpPr>
        <p:spPr bwMode="auto">
          <a:xfrm>
            <a:off x="-76200" y="84138"/>
            <a:ext cx="4648200" cy="1717675"/>
          </a:xfrm>
          <a:prstGeom prst="rect">
            <a:avLst/>
          </a:prstGeom>
          <a:solidFill>
            <a:srgbClr val="CCCCFF"/>
          </a:solidFill>
          <a:ln w="19050">
            <a:solidFill>
              <a:schemeClr val="tx1"/>
            </a:solidFill>
            <a:miter lim="800000"/>
            <a:headEnd/>
            <a:tailEnd/>
          </a:ln>
        </p:spPr>
        <p:txBody>
          <a:bodyPr>
            <a:spAutoFit/>
          </a:bodyPr>
          <a:lstStyle>
            <a:lvl1pPr eaLnBrk="0" hangingPunct="0">
              <a:spcBef>
                <a:spcPct val="20000"/>
              </a:spcBef>
              <a:buClr>
                <a:schemeClr val="accent1"/>
              </a:buClr>
              <a:buFont typeface="Arial" charset="0"/>
              <a:buChar char="■"/>
              <a:defRPr kumimoji="1" sz="4000">
                <a:solidFill>
                  <a:schemeClr val="tx1"/>
                </a:solidFill>
                <a:latin typeface="Arial" charset="0"/>
                <a:ea typeface="MS PGothic" pitchFamily="34" charset="-128"/>
              </a:defRPr>
            </a:lvl1pPr>
            <a:lvl2pPr marL="742950" indent="-285750" eaLnBrk="0" hangingPunct="0">
              <a:spcBef>
                <a:spcPct val="20000"/>
              </a:spcBef>
              <a:buFont typeface="Arial" charset="0"/>
              <a:buChar char="–"/>
              <a:defRPr kumimoji="1" sz="4000">
                <a:solidFill>
                  <a:schemeClr val="tx1"/>
                </a:solidFill>
                <a:latin typeface="Arial" charset="0"/>
                <a:ea typeface="MS PGothic" pitchFamily="34" charset="-128"/>
              </a:defRPr>
            </a:lvl2pPr>
            <a:lvl3pPr marL="1143000" indent="-228600" eaLnBrk="0" hangingPunct="0">
              <a:spcBef>
                <a:spcPct val="20000"/>
              </a:spcBef>
              <a:buChar char="•"/>
              <a:defRPr kumimoji="1" sz="4000">
                <a:solidFill>
                  <a:schemeClr val="tx1"/>
                </a:solidFill>
                <a:latin typeface="Arial" charset="0"/>
                <a:ea typeface="MS PGothic" pitchFamily="34" charset="-128"/>
              </a:defRPr>
            </a:lvl3pPr>
            <a:lvl4pPr marL="1600200" indent="-228600" eaLnBrk="0" hangingPunct="0">
              <a:spcBef>
                <a:spcPct val="20000"/>
              </a:spcBef>
              <a:buChar char="•"/>
              <a:defRPr kumimoji="1" sz="4000">
                <a:solidFill>
                  <a:schemeClr val="tx1"/>
                </a:solidFill>
                <a:latin typeface="Arial" charset="0"/>
                <a:ea typeface="MS PGothic" pitchFamily="34" charset="-128"/>
              </a:defRPr>
            </a:lvl4pPr>
            <a:lvl5pPr marL="2057400" indent="-228600" eaLnBrk="0" hangingPunct="0">
              <a:spcBef>
                <a:spcPct val="20000"/>
              </a:spcBef>
              <a:buChar char="•"/>
              <a:defRPr kumimoji="1" sz="4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9pPr>
          </a:lstStyle>
          <a:p>
            <a:pPr algn="ctr" eaLnBrk="1" hangingPunct="1">
              <a:lnSpc>
                <a:spcPct val="80000"/>
              </a:lnSpc>
              <a:spcBef>
                <a:spcPct val="10000"/>
              </a:spcBef>
              <a:buClrTx/>
              <a:buFontTx/>
              <a:buNone/>
            </a:pPr>
            <a:r>
              <a:rPr lang="en-US" altLang="en-US" sz="3200">
                <a:latin typeface="Times New Roman" pitchFamily="18" charset="0"/>
              </a:rPr>
              <a:t>Like England, the Netherlands allowed private companies to </a:t>
            </a:r>
          </a:p>
          <a:p>
            <a:pPr algn="ctr" eaLnBrk="1" hangingPunct="1">
              <a:lnSpc>
                <a:spcPct val="80000"/>
              </a:lnSpc>
              <a:spcBef>
                <a:spcPct val="10000"/>
              </a:spcBef>
              <a:buClrTx/>
              <a:buFontTx/>
              <a:buNone/>
            </a:pPr>
            <a:r>
              <a:rPr lang="en-US" altLang="en-US" sz="3200">
                <a:latin typeface="Times New Roman" pitchFamily="18" charset="0"/>
              </a:rPr>
              <a:t>fund exploration</a:t>
            </a:r>
          </a:p>
        </p:txBody>
      </p:sp>
      <p:sp>
        <p:nvSpPr>
          <p:cNvPr id="27652" name="Rectangle 1031"/>
          <p:cNvSpPr>
            <a:spLocks noChangeArrowheads="1"/>
          </p:cNvSpPr>
          <p:nvPr/>
        </p:nvSpPr>
        <p:spPr bwMode="auto">
          <a:xfrm>
            <a:off x="4191000" y="685800"/>
            <a:ext cx="4953000" cy="1668463"/>
          </a:xfrm>
          <a:prstGeom prst="rect">
            <a:avLst/>
          </a:prstGeom>
          <a:solidFill>
            <a:srgbClr val="CCFFCC"/>
          </a:solidFill>
          <a:ln w="19050">
            <a:solidFill>
              <a:schemeClr val="tx1"/>
            </a:solidFill>
            <a:miter lim="800000"/>
            <a:headEnd/>
            <a:tailEnd/>
          </a:ln>
        </p:spPr>
        <p:txBody>
          <a:bodyPr>
            <a:spAutoFit/>
          </a:bodyPr>
          <a:lstStyle>
            <a:lvl1pPr eaLnBrk="0" hangingPunct="0">
              <a:spcBef>
                <a:spcPct val="20000"/>
              </a:spcBef>
              <a:buClr>
                <a:schemeClr val="accent1"/>
              </a:buClr>
              <a:buFont typeface="Arial" charset="0"/>
              <a:buChar char="■"/>
              <a:defRPr kumimoji="1" sz="4000">
                <a:solidFill>
                  <a:schemeClr val="tx1"/>
                </a:solidFill>
                <a:latin typeface="Arial" charset="0"/>
                <a:ea typeface="MS PGothic" pitchFamily="34" charset="-128"/>
              </a:defRPr>
            </a:lvl1pPr>
            <a:lvl2pPr marL="742950" indent="-285750" eaLnBrk="0" hangingPunct="0">
              <a:spcBef>
                <a:spcPct val="20000"/>
              </a:spcBef>
              <a:buFont typeface="Arial" charset="0"/>
              <a:buChar char="–"/>
              <a:defRPr kumimoji="1" sz="4000">
                <a:solidFill>
                  <a:schemeClr val="tx1"/>
                </a:solidFill>
                <a:latin typeface="Arial" charset="0"/>
                <a:ea typeface="MS PGothic" pitchFamily="34" charset="-128"/>
              </a:defRPr>
            </a:lvl2pPr>
            <a:lvl3pPr marL="1143000" indent="-228600" eaLnBrk="0" hangingPunct="0">
              <a:spcBef>
                <a:spcPct val="20000"/>
              </a:spcBef>
              <a:buChar char="•"/>
              <a:defRPr kumimoji="1" sz="4000">
                <a:solidFill>
                  <a:schemeClr val="tx1"/>
                </a:solidFill>
                <a:latin typeface="Arial" charset="0"/>
                <a:ea typeface="MS PGothic" pitchFamily="34" charset="-128"/>
              </a:defRPr>
            </a:lvl3pPr>
            <a:lvl4pPr marL="1600200" indent="-228600" eaLnBrk="0" hangingPunct="0">
              <a:spcBef>
                <a:spcPct val="20000"/>
              </a:spcBef>
              <a:buChar char="•"/>
              <a:defRPr kumimoji="1" sz="4000">
                <a:solidFill>
                  <a:schemeClr val="tx1"/>
                </a:solidFill>
                <a:latin typeface="Arial" charset="0"/>
                <a:ea typeface="MS PGothic" pitchFamily="34" charset="-128"/>
              </a:defRPr>
            </a:lvl4pPr>
            <a:lvl5pPr marL="2057400" indent="-228600" eaLnBrk="0" hangingPunct="0">
              <a:spcBef>
                <a:spcPct val="20000"/>
              </a:spcBef>
              <a:buChar char="•"/>
              <a:defRPr kumimoji="1" sz="4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9pPr>
          </a:lstStyle>
          <a:p>
            <a:pPr algn="ctr" eaLnBrk="1" hangingPunct="1">
              <a:lnSpc>
                <a:spcPct val="80000"/>
              </a:lnSpc>
              <a:spcBef>
                <a:spcPct val="10000"/>
              </a:spcBef>
              <a:buClrTx/>
              <a:buFontTx/>
              <a:buNone/>
            </a:pPr>
            <a:r>
              <a:rPr lang="en-US" altLang="en-US" sz="3200">
                <a:latin typeface="Times New Roman" pitchFamily="18" charset="0"/>
              </a:rPr>
              <a:t>The Dutch had colonies in America &amp; Africa, but the Dutch East India Company dominated trade in Asia </a:t>
            </a:r>
          </a:p>
        </p:txBody>
      </p:sp>
    </p:spTree>
    <p:extLst>
      <p:ext uri="{BB962C8B-B14F-4D97-AF65-F5344CB8AC3E}">
        <p14:creationId xmlns:p14="http://schemas.microsoft.com/office/powerpoint/2010/main" val="1405632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1711" y="1295400"/>
            <a:ext cx="7840608" cy="2585323"/>
          </a:xfrm>
          <a:prstGeom prst="rect">
            <a:avLst/>
          </a:prstGeom>
          <a:noFill/>
        </p:spPr>
        <p:txBody>
          <a:bodyPr wrap="none">
            <a:spAutoFit/>
          </a:bodyPr>
          <a:lstStyle/>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Which explorer do you </a:t>
            </a:r>
            <a:b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think had the </a:t>
            </a:r>
            <a:b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b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greatest impact? Why?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CA" altLang="en-US" smtClean="0"/>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l="12885" t="11086" r="24451" b="532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3"/>
          <p:cNvSpPr>
            <a:spLocks noChangeArrowheads="1"/>
          </p:cNvSpPr>
          <p:nvPr/>
        </p:nvSpPr>
        <p:spPr bwMode="auto">
          <a:xfrm>
            <a:off x="5334000" y="96838"/>
            <a:ext cx="3581400" cy="1274762"/>
          </a:xfrm>
          <a:prstGeom prst="rect">
            <a:avLst/>
          </a:prstGeom>
          <a:solidFill>
            <a:srgbClr val="CCFFCC"/>
          </a:solidFill>
          <a:ln w="9525">
            <a:solidFill>
              <a:schemeClr val="tx1"/>
            </a:solidFill>
            <a:miter lim="800000"/>
            <a:headEnd/>
            <a:tailEnd/>
          </a:ln>
        </p:spPr>
        <p:txBody>
          <a:bodyPr>
            <a:spAutoFit/>
          </a:bodyPr>
          <a:lstStyle>
            <a:lvl1pPr eaLnBrk="0" hangingPunct="0">
              <a:spcBef>
                <a:spcPct val="20000"/>
              </a:spcBef>
              <a:buClr>
                <a:schemeClr val="accent1"/>
              </a:buClr>
              <a:buFont typeface="Arial" charset="0"/>
              <a:buChar char="■"/>
              <a:defRPr kumimoji="1" sz="4000">
                <a:solidFill>
                  <a:schemeClr val="tx1"/>
                </a:solidFill>
                <a:latin typeface="Arial" charset="0"/>
                <a:ea typeface="MS PGothic" pitchFamily="34" charset="-128"/>
              </a:defRPr>
            </a:lvl1pPr>
            <a:lvl2pPr marL="742950" indent="-285750" eaLnBrk="0" hangingPunct="0">
              <a:spcBef>
                <a:spcPct val="20000"/>
              </a:spcBef>
              <a:buFont typeface="Arial" charset="0"/>
              <a:buChar char="–"/>
              <a:defRPr kumimoji="1" sz="4000">
                <a:solidFill>
                  <a:schemeClr val="tx1"/>
                </a:solidFill>
                <a:latin typeface="Arial" charset="0"/>
                <a:ea typeface="MS PGothic" pitchFamily="34" charset="-128"/>
              </a:defRPr>
            </a:lvl2pPr>
            <a:lvl3pPr marL="1143000" indent="-228600" eaLnBrk="0" hangingPunct="0">
              <a:spcBef>
                <a:spcPct val="20000"/>
              </a:spcBef>
              <a:buChar char="•"/>
              <a:defRPr kumimoji="1" sz="4000">
                <a:solidFill>
                  <a:schemeClr val="tx1"/>
                </a:solidFill>
                <a:latin typeface="Arial" charset="0"/>
                <a:ea typeface="MS PGothic" pitchFamily="34" charset="-128"/>
              </a:defRPr>
            </a:lvl3pPr>
            <a:lvl4pPr marL="1600200" indent="-228600" eaLnBrk="0" hangingPunct="0">
              <a:spcBef>
                <a:spcPct val="20000"/>
              </a:spcBef>
              <a:buChar char="•"/>
              <a:defRPr kumimoji="1" sz="4000">
                <a:solidFill>
                  <a:schemeClr val="tx1"/>
                </a:solidFill>
                <a:latin typeface="Arial" charset="0"/>
                <a:ea typeface="MS PGothic" pitchFamily="34" charset="-128"/>
              </a:defRPr>
            </a:lvl4pPr>
            <a:lvl5pPr marL="2057400" indent="-228600" eaLnBrk="0" hangingPunct="0">
              <a:spcBef>
                <a:spcPct val="20000"/>
              </a:spcBef>
              <a:buChar char="•"/>
              <a:defRPr kumimoji="1" sz="4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9pPr>
          </a:lstStyle>
          <a:p>
            <a:pPr algn="ctr" eaLnBrk="1" hangingPunct="1">
              <a:lnSpc>
                <a:spcPct val="80000"/>
              </a:lnSpc>
              <a:spcBef>
                <a:spcPct val="0"/>
              </a:spcBef>
              <a:buClrTx/>
              <a:buFontTx/>
              <a:buNone/>
            </a:pPr>
            <a:r>
              <a:rPr kumimoji="0" lang="en-US" altLang="en-US" sz="3200">
                <a:latin typeface="Times New Roman" pitchFamily="18" charset="0"/>
              </a:rPr>
              <a:t>Portugal was the early leader in the </a:t>
            </a:r>
            <a:br>
              <a:rPr kumimoji="0" lang="en-US" altLang="en-US" sz="3200">
                <a:latin typeface="Times New Roman" pitchFamily="18" charset="0"/>
              </a:rPr>
            </a:br>
            <a:r>
              <a:rPr kumimoji="0" lang="en-US" altLang="en-US" sz="3200">
                <a:latin typeface="Times New Roman" pitchFamily="18" charset="0"/>
              </a:rPr>
              <a:t>Age of Exploration </a:t>
            </a:r>
            <a:endParaRPr kumimoji="0" lang="en-US" altLang="en-US" sz="3200">
              <a:latin typeface="Times New Roman" pitchFamily="18" charset="0"/>
              <a:sym typeface="Wingdings" pitchFamily="2" charset="2"/>
            </a:endParaRPr>
          </a:p>
        </p:txBody>
      </p:sp>
      <p:pic>
        <p:nvPicPr>
          <p:cNvPr id="8" name="Picture 2057" descr="henry's vision"/>
          <p:cNvPicPr>
            <a:picLocks noChangeAspect="1" noChangeArrowheads="1"/>
          </p:cNvPicPr>
          <p:nvPr/>
        </p:nvPicPr>
        <p:blipFill>
          <a:blip r:embed="rId3">
            <a:extLst>
              <a:ext uri="{28A0092B-C50C-407E-A947-70E740481C1C}">
                <a14:useLocalDpi xmlns:a14="http://schemas.microsoft.com/office/drawing/2010/main" val="0"/>
              </a:ext>
            </a:extLst>
          </a:blip>
          <a:srcRect l="13216"/>
          <a:stretch>
            <a:fillRect/>
          </a:stretch>
        </p:blipFill>
        <p:spPr bwMode="auto">
          <a:xfrm>
            <a:off x="4591050" y="1447800"/>
            <a:ext cx="455295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0" y="401638"/>
            <a:ext cx="4953000" cy="1274762"/>
          </a:xfrm>
          <a:prstGeom prst="rect">
            <a:avLst/>
          </a:prstGeom>
          <a:solidFill>
            <a:srgbClr val="CCCCFF"/>
          </a:solidFill>
          <a:ln w="9525">
            <a:solidFill>
              <a:schemeClr val="tx1"/>
            </a:solidFill>
            <a:miter lim="800000"/>
            <a:headEnd/>
            <a:tailEnd/>
          </a:ln>
        </p:spPr>
        <p:txBody>
          <a:bodyPr>
            <a:spAutoFit/>
          </a:bodyPr>
          <a:lstStyle>
            <a:lvl1pPr eaLnBrk="0" hangingPunct="0">
              <a:spcBef>
                <a:spcPct val="20000"/>
              </a:spcBef>
              <a:buClr>
                <a:schemeClr val="accent1"/>
              </a:buClr>
              <a:buFont typeface="Arial" charset="0"/>
              <a:buChar char="■"/>
              <a:defRPr kumimoji="1" sz="4000">
                <a:solidFill>
                  <a:schemeClr val="tx1"/>
                </a:solidFill>
                <a:latin typeface="Arial" charset="0"/>
                <a:ea typeface="MS PGothic" pitchFamily="34" charset="-128"/>
              </a:defRPr>
            </a:lvl1pPr>
            <a:lvl2pPr marL="742950" indent="-285750" eaLnBrk="0" hangingPunct="0">
              <a:spcBef>
                <a:spcPct val="20000"/>
              </a:spcBef>
              <a:buFont typeface="Arial" charset="0"/>
              <a:buChar char="–"/>
              <a:defRPr kumimoji="1" sz="4000">
                <a:solidFill>
                  <a:schemeClr val="tx1"/>
                </a:solidFill>
                <a:latin typeface="Arial" charset="0"/>
                <a:ea typeface="MS PGothic" pitchFamily="34" charset="-128"/>
              </a:defRPr>
            </a:lvl2pPr>
            <a:lvl3pPr marL="1143000" indent="-228600" eaLnBrk="0" hangingPunct="0">
              <a:spcBef>
                <a:spcPct val="20000"/>
              </a:spcBef>
              <a:buChar char="•"/>
              <a:defRPr kumimoji="1" sz="4000">
                <a:solidFill>
                  <a:schemeClr val="tx1"/>
                </a:solidFill>
                <a:latin typeface="Arial" charset="0"/>
                <a:ea typeface="MS PGothic" pitchFamily="34" charset="-128"/>
              </a:defRPr>
            </a:lvl3pPr>
            <a:lvl4pPr marL="1600200" indent="-228600" eaLnBrk="0" hangingPunct="0">
              <a:spcBef>
                <a:spcPct val="20000"/>
              </a:spcBef>
              <a:buChar char="•"/>
              <a:defRPr kumimoji="1" sz="4000">
                <a:solidFill>
                  <a:schemeClr val="tx1"/>
                </a:solidFill>
                <a:latin typeface="Arial" charset="0"/>
                <a:ea typeface="MS PGothic" pitchFamily="34" charset="-128"/>
              </a:defRPr>
            </a:lvl4pPr>
            <a:lvl5pPr marL="2057400" indent="-228600" eaLnBrk="0" hangingPunct="0">
              <a:spcBef>
                <a:spcPct val="20000"/>
              </a:spcBef>
              <a:buChar char="•"/>
              <a:defRPr kumimoji="1" sz="4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9pPr>
          </a:lstStyle>
          <a:p>
            <a:pPr algn="ctr" eaLnBrk="1" hangingPunct="1">
              <a:lnSpc>
                <a:spcPct val="80000"/>
              </a:lnSpc>
              <a:spcBef>
                <a:spcPct val="0"/>
              </a:spcBef>
              <a:buClrTx/>
              <a:buFontTx/>
              <a:buNone/>
            </a:pPr>
            <a:r>
              <a:rPr kumimoji="0" lang="en-US" altLang="en-US" sz="3200">
                <a:latin typeface="Times New Roman" pitchFamily="18" charset="0"/>
              </a:rPr>
              <a:t>In Portugal, Prince Henry the Navigator started a school of navigation to train sailors</a:t>
            </a:r>
            <a:endParaRPr kumimoji="0" lang="en-US" altLang="en-US" sz="3200">
              <a:latin typeface="Times New Roman" pitchFamily="18" charset="0"/>
              <a:sym typeface="Wingdings" pitchFamily="2" charset="2"/>
            </a:endParaRPr>
          </a:p>
        </p:txBody>
      </p:sp>
      <p:sp>
        <p:nvSpPr>
          <p:cNvPr id="10" name="Rectangle 9"/>
          <p:cNvSpPr>
            <a:spLocks noChangeArrowheads="1"/>
          </p:cNvSpPr>
          <p:nvPr/>
        </p:nvSpPr>
        <p:spPr bwMode="auto">
          <a:xfrm>
            <a:off x="76200" y="1752600"/>
            <a:ext cx="4800600" cy="1274763"/>
          </a:xfrm>
          <a:prstGeom prst="rect">
            <a:avLst/>
          </a:prstGeom>
          <a:solidFill>
            <a:srgbClr val="FFFFCC"/>
          </a:solidFill>
          <a:ln w="9525">
            <a:solidFill>
              <a:schemeClr val="tx1"/>
            </a:solidFill>
            <a:miter lim="800000"/>
            <a:headEnd/>
            <a:tailEnd/>
          </a:ln>
        </p:spPr>
        <p:txBody>
          <a:bodyPr>
            <a:spAutoFit/>
          </a:bodyPr>
          <a:lstStyle>
            <a:lvl1pPr eaLnBrk="0" hangingPunct="0">
              <a:spcBef>
                <a:spcPct val="20000"/>
              </a:spcBef>
              <a:buClr>
                <a:schemeClr val="accent1"/>
              </a:buClr>
              <a:buFont typeface="Arial" charset="0"/>
              <a:buChar char="■"/>
              <a:defRPr kumimoji="1" sz="4000">
                <a:solidFill>
                  <a:schemeClr val="tx1"/>
                </a:solidFill>
                <a:latin typeface="Arial" charset="0"/>
                <a:ea typeface="MS PGothic" pitchFamily="34" charset="-128"/>
              </a:defRPr>
            </a:lvl1pPr>
            <a:lvl2pPr marL="742950" indent="-285750" eaLnBrk="0" hangingPunct="0">
              <a:spcBef>
                <a:spcPct val="20000"/>
              </a:spcBef>
              <a:buFont typeface="Arial" charset="0"/>
              <a:buChar char="–"/>
              <a:defRPr kumimoji="1" sz="4000">
                <a:solidFill>
                  <a:schemeClr val="tx1"/>
                </a:solidFill>
                <a:latin typeface="Arial" charset="0"/>
                <a:ea typeface="MS PGothic" pitchFamily="34" charset="-128"/>
              </a:defRPr>
            </a:lvl2pPr>
            <a:lvl3pPr marL="1143000" indent="-228600" eaLnBrk="0" hangingPunct="0">
              <a:spcBef>
                <a:spcPct val="20000"/>
              </a:spcBef>
              <a:buChar char="•"/>
              <a:defRPr kumimoji="1" sz="4000">
                <a:solidFill>
                  <a:schemeClr val="tx1"/>
                </a:solidFill>
                <a:latin typeface="Arial" charset="0"/>
                <a:ea typeface="MS PGothic" pitchFamily="34" charset="-128"/>
              </a:defRPr>
            </a:lvl3pPr>
            <a:lvl4pPr marL="1600200" indent="-228600" eaLnBrk="0" hangingPunct="0">
              <a:spcBef>
                <a:spcPct val="20000"/>
              </a:spcBef>
              <a:buChar char="•"/>
              <a:defRPr kumimoji="1" sz="4000">
                <a:solidFill>
                  <a:schemeClr val="tx1"/>
                </a:solidFill>
                <a:latin typeface="Arial" charset="0"/>
                <a:ea typeface="MS PGothic" pitchFamily="34" charset="-128"/>
              </a:defRPr>
            </a:lvl4pPr>
            <a:lvl5pPr marL="2057400" indent="-228600" eaLnBrk="0" hangingPunct="0">
              <a:spcBef>
                <a:spcPct val="20000"/>
              </a:spcBef>
              <a:buChar char="•"/>
              <a:defRPr kumimoji="1" sz="4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9pPr>
          </a:lstStyle>
          <a:p>
            <a:pPr algn="ctr" eaLnBrk="1" hangingPunct="1">
              <a:lnSpc>
                <a:spcPct val="80000"/>
              </a:lnSpc>
              <a:spcBef>
                <a:spcPct val="0"/>
              </a:spcBef>
              <a:buClrTx/>
              <a:buFontTx/>
              <a:buNone/>
            </a:pPr>
            <a:r>
              <a:rPr kumimoji="0" lang="en-US" altLang="en-US" sz="3200">
                <a:latin typeface="Times New Roman" pitchFamily="18" charset="0"/>
              </a:rPr>
              <a:t>He brought in Europe</a:t>
            </a:r>
            <a:r>
              <a:rPr kumimoji="0" lang="ja-JP" altLang="en-US" sz="3200">
                <a:latin typeface="Times New Roman" pitchFamily="18" charset="0"/>
              </a:rPr>
              <a:t>’</a:t>
            </a:r>
            <a:r>
              <a:rPr kumimoji="0" lang="en-US" altLang="ja-JP" sz="3200">
                <a:latin typeface="Times New Roman" pitchFamily="18" charset="0"/>
              </a:rPr>
              <a:t>s best map-makers, ship-builders, &amp; sailing instructors</a:t>
            </a:r>
            <a:endParaRPr kumimoji="0" lang="en-US" altLang="en-US" sz="3200">
              <a:latin typeface="Times New Roman" pitchFamily="18" charset="0"/>
              <a:sym typeface="Wingdings" pitchFamily="2" charset="2"/>
            </a:endParaRPr>
          </a:p>
        </p:txBody>
      </p:sp>
      <p:sp>
        <p:nvSpPr>
          <p:cNvPr id="11" name="Rectangle 10"/>
          <p:cNvSpPr>
            <a:spLocks noChangeArrowheads="1"/>
          </p:cNvSpPr>
          <p:nvPr/>
        </p:nvSpPr>
        <p:spPr bwMode="auto">
          <a:xfrm>
            <a:off x="76200" y="3124200"/>
            <a:ext cx="2667000" cy="3243263"/>
          </a:xfrm>
          <a:prstGeom prst="rect">
            <a:avLst/>
          </a:prstGeom>
          <a:solidFill>
            <a:srgbClr val="FFCCFF"/>
          </a:solidFill>
          <a:ln w="9525">
            <a:solidFill>
              <a:schemeClr val="tx1"/>
            </a:solidFill>
            <a:miter lim="800000"/>
            <a:headEnd/>
            <a:tailEnd/>
          </a:ln>
        </p:spPr>
        <p:txBody>
          <a:bodyPr>
            <a:spAutoFit/>
          </a:bodyPr>
          <a:lstStyle>
            <a:lvl1pPr eaLnBrk="0" hangingPunct="0">
              <a:spcBef>
                <a:spcPct val="20000"/>
              </a:spcBef>
              <a:buClr>
                <a:schemeClr val="accent1"/>
              </a:buClr>
              <a:buFont typeface="Arial" charset="0"/>
              <a:buChar char="■"/>
              <a:defRPr kumimoji="1" sz="4000">
                <a:solidFill>
                  <a:schemeClr val="tx1"/>
                </a:solidFill>
                <a:latin typeface="Arial" charset="0"/>
                <a:ea typeface="MS PGothic" pitchFamily="34" charset="-128"/>
              </a:defRPr>
            </a:lvl1pPr>
            <a:lvl2pPr marL="742950" indent="-285750" eaLnBrk="0" hangingPunct="0">
              <a:spcBef>
                <a:spcPct val="20000"/>
              </a:spcBef>
              <a:buFont typeface="Arial" charset="0"/>
              <a:buChar char="–"/>
              <a:defRPr kumimoji="1" sz="4000">
                <a:solidFill>
                  <a:schemeClr val="tx1"/>
                </a:solidFill>
                <a:latin typeface="Arial" charset="0"/>
                <a:ea typeface="MS PGothic" pitchFamily="34" charset="-128"/>
              </a:defRPr>
            </a:lvl2pPr>
            <a:lvl3pPr marL="1143000" indent="-228600" eaLnBrk="0" hangingPunct="0">
              <a:spcBef>
                <a:spcPct val="20000"/>
              </a:spcBef>
              <a:buChar char="•"/>
              <a:defRPr kumimoji="1" sz="4000">
                <a:solidFill>
                  <a:schemeClr val="tx1"/>
                </a:solidFill>
                <a:latin typeface="Arial" charset="0"/>
                <a:ea typeface="MS PGothic" pitchFamily="34" charset="-128"/>
              </a:defRPr>
            </a:lvl3pPr>
            <a:lvl4pPr marL="1600200" indent="-228600" eaLnBrk="0" hangingPunct="0">
              <a:spcBef>
                <a:spcPct val="20000"/>
              </a:spcBef>
              <a:buChar char="•"/>
              <a:defRPr kumimoji="1" sz="4000">
                <a:solidFill>
                  <a:schemeClr val="tx1"/>
                </a:solidFill>
                <a:latin typeface="Arial" charset="0"/>
                <a:ea typeface="MS PGothic" pitchFamily="34" charset="-128"/>
              </a:defRPr>
            </a:lvl4pPr>
            <a:lvl5pPr marL="2057400" indent="-228600" eaLnBrk="0" hangingPunct="0">
              <a:spcBef>
                <a:spcPct val="20000"/>
              </a:spcBef>
              <a:buChar char="•"/>
              <a:defRPr kumimoji="1" sz="4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9pPr>
          </a:lstStyle>
          <a:p>
            <a:pPr algn="ctr" eaLnBrk="1" hangingPunct="1">
              <a:lnSpc>
                <a:spcPct val="80000"/>
              </a:lnSpc>
              <a:spcBef>
                <a:spcPct val="0"/>
              </a:spcBef>
              <a:buClrTx/>
              <a:buFontTx/>
              <a:buNone/>
            </a:pPr>
            <a:r>
              <a:rPr kumimoji="0" lang="en-US" altLang="en-US" sz="3200" dirty="0">
                <a:latin typeface="Times New Roman" pitchFamily="18" charset="0"/>
              </a:rPr>
              <a:t>He wanted to discover new territories, find a quick trade route to Asia, &amp; expand Portugal</a:t>
            </a:r>
            <a:r>
              <a:rPr kumimoji="0" lang="ja-JP" altLang="en-US" sz="3200" dirty="0">
                <a:latin typeface="Times New Roman" pitchFamily="18" charset="0"/>
              </a:rPr>
              <a:t>’</a:t>
            </a:r>
            <a:r>
              <a:rPr kumimoji="0" lang="en-US" altLang="ja-JP" sz="3200" dirty="0">
                <a:latin typeface="Times New Roman" pitchFamily="18" charset="0"/>
              </a:rPr>
              <a:t>s power</a:t>
            </a:r>
            <a:endParaRPr kumimoji="0" lang="en-US" altLang="en-US" sz="3200" dirty="0">
              <a:latin typeface="Times New Roman" pitchFamily="18" charset="0"/>
              <a:sym typeface="Wingdings" pitchFamily="2" charset="2"/>
            </a:endParaRPr>
          </a:p>
        </p:txBody>
      </p:sp>
    </p:spTree>
    <p:extLst>
      <p:ext uri="{BB962C8B-B14F-4D97-AF65-F5344CB8AC3E}">
        <p14:creationId xmlns:p14="http://schemas.microsoft.com/office/powerpoint/2010/main" val="3486776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childTnLst>
                          </p:cTn>
                        </p:par>
                        <p:par>
                          <p:cTn id="15" fill="hold" nodeType="afterGroup">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0"/>
            <a:ext cx="9372600" cy="914400"/>
          </a:xfrm>
        </p:spPr>
        <p:txBody>
          <a:bodyPr/>
          <a:lstStyle/>
          <a:p>
            <a:pPr eaLnBrk="1" hangingPunct="1"/>
            <a:r>
              <a:rPr lang="en-US" altLang="en-US" b="1" u="sng" dirty="0" err="1" smtClean="0"/>
              <a:t>Bartholomeu</a:t>
            </a:r>
            <a:r>
              <a:rPr lang="en-US" altLang="en-US" b="1" u="sng" dirty="0" smtClean="0"/>
              <a:t> </a:t>
            </a:r>
            <a:r>
              <a:rPr lang="en-US" altLang="en-US" b="1" u="sng" dirty="0" smtClean="0"/>
              <a:t>Dias (1487)</a:t>
            </a:r>
            <a:r>
              <a:rPr lang="en-US" altLang="en-US" dirty="0" smtClean="0"/>
              <a:t/>
            </a:r>
            <a:br>
              <a:rPr lang="en-US" altLang="en-US" dirty="0" smtClean="0"/>
            </a:br>
            <a:endParaRPr lang="en-US" altLang="en-US" sz="2000" b="1" dirty="0" smtClean="0"/>
          </a:p>
        </p:txBody>
      </p:sp>
      <p:pic>
        <p:nvPicPr>
          <p:cNvPr id="5123" name="Picture 3" descr="Dias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65977"/>
            <a:ext cx="7772400" cy="449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0" y="609600"/>
            <a:ext cx="9372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kern="0" dirty="0" smtClean="0"/>
              <a:t>Came From: </a:t>
            </a:r>
            <a:r>
              <a:rPr lang="en-US" altLang="en-US" sz="2800" kern="0" dirty="0" smtClean="0"/>
              <a:t>Portugal		</a:t>
            </a:r>
            <a:r>
              <a:rPr lang="en-US" altLang="en-US" sz="2800" b="1" kern="0" dirty="0" smtClean="0"/>
              <a:t>Worked For: </a:t>
            </a:r>
            <a:r>
              <a:rPr lang="en-US" altLang="en-US" sz="2800" kern="0" dirty="0" smtClean="0"/>
              <a:t>Portugal</a:t>
            </a:r>
            <a:r>
              <a:rPr lang="en-US" altLang="en-US" kern="0" dirty="0" smtClean="0"/>
              <a:t/>
            </a:r>
            <a:br>
              <a:rPr lang="en-US" altLang="en-US" kern="0" dirty="0" smtClean="0"/>
            </a:br>
            <a:r>
              <a:rPr lang="en-US" altLang="en-US" sz="2800" kern="0" dirty="0" smtClean="0"/>
              <a:t>He led the </a:t>
            </a:r>
            <a:r>
              <a:rPr lang="en-US" altLang="en-US" sz="2800" u="sng" kern="0" dirty="0" smtClean="0"/>
              <a:t>first</a:t>
            </a:r>
            <a:r>
              <a:rPr lang="en-US" altLang="en-US" sz="2800" kern="0" dirty="0" smtClean="0"/>
              <a:t> expedition to sail around Africa’s </a:t>
            </a:r>
            <a:br>
              <a:rPr lang="en-US" altLang="en-US" sz="2800" kern="0" dirty="0" smtClean="0"/>
            </a:br>
            <a:r>
              <a:rPr lang="en-US" altLang="en-US" sz="2800" kern="0" dirty="0" smtClean="0"/>
              <a:t>Cape of Good Hope to get to India</a:t>
            </a:r>
            <a:r>
              <a:rPr lang="en-US" altLang="en-US" sz="2000" b="1" kern="0" dirty="0" smtClean="0"/>
              <a:t>.</a:t>
            </a:r>
            <a:br>
              <a:rPr lang="en-US" altLang="en-US" sz="2000" b="1" kern="0" dirty="0" smtClean="0"/>
            </a:br>
            <a:r>
              <a:rPr lang="en-US" altLang="en-US" sz="2800" kern="0" dirty="0" smtClean="0"/>
              <a:t>Dias did NOT go any further and returned to Portugal.</a:t>
            </a:r>
          </a:p>
        </p:txBody>
      </p:sp>
    </p:spTree>
    <p:extLst>
      <p:ext uri="{BB962C8B-B14F-4D97-AF65-F5344CB8AC3E}">
        <p14:creationId xmlns:p14="http://schemas.microsoft.com/office/powerpoint/2010/main" val="3846560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CA" altLang="en-US" smtClean="0"/>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l="12885" t="11086" r="24451" b="532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ttp://www.conservapedia.com/images/6/6a/Cordero_Colon_ante_los_Reyes_Catolic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81000"/>
            <a:ext cx="4953000"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6"/>
          <p:cNvSpPr>
            <a:spLocks noChangeArrowheads="1"/>
          </p:cNvSpPr>
          <p:nvPr/>
        </p:nvSpPr>
        <p:spPr bwMode="auto">
          <a:xfrm>
            <a:off x="76200" y="152400"/>
            <a:ext cx="4648200" cy="1284288"/>
          </a:xfrm>
          <a:prstGeom prst="rect">
            <a:avLst/>
          </a:prstGeom>
          <a:solidFill>
            <a:srgbClr val="FFCC99"/>
          </a:solidFill>
          <a:ln w="19050">
            <a:solidFill>
              <a:schemeClr val="tx1"/>
            </a:solidFill>
            <a:miter lim="800000"/>
            <a:headEnd/>
            <a:tailEnd/>
          </a:ln>
        </p:spPr>
        <p:txBody>
          <a:bodyPr>
            <a:spAutoFit/>
          </a:bodyPr>
          <a:lstStyle>
            <a:lvl1pPr eaLnBrk="0" hangingPunct="0">
              <a:spcBef>
                <a:spcPct val="20000"/>
              </a:spcBef>
              <a:buClr>
                <a:schemeClr val="accent1"/>
              </a:buClr>
              <a:buFont typeface="Arial" charset="0"/>
              <a:buChar char="■"/>
              <a:defRPr kumimoji="1" sz="4000">
                <a:solidFill>
                  <a:schemeClr val="tx1"/>
                </a:solidFill>
                <a:latin typeface="Arial" charset="0"/>
                <a:ea typeface="MS PGothic" pitchFamily="34" charset="-128"/>
              </a:defRPr>
            </a:lvl1pPr>
            <a:lvl2pPr marL="742950" indent="-285750" eaLnBrk="0" hangingPunct="0">
              <a:spcBef>
                <a:spcPct val="20000"/>
              </a:spcBef>
              <a:buFont typeface="Arial" charset="0"/>
              <a:buChar char="–"/>
              <a:defRPr kumimoji="1" sz="4000">
                <a:solidFill>
                  <a:schemeClr val="tx1"/>
                </a:solidFill>
                <a:latin typeface="Arial" charset="0"/>
                <a:ea typeface="MS PGothic" pitchFamily="34" charset="-128"/>
              </a:defRPr>
            </a:lvl2pPr>
            <a:lvl3pPr marL="1143000" indent="-228600" eaLnBrk="0" hangingPunct="0">
              <a:spcBef>
                <a:spcPct val="20000"/>
              </a:spcBef>
              <a:buChar char="•"/>
              <a:defRPr kumimoji="1" sz="4000">
                <a:solidFill>
                  <a:schemeClr val="tx1"/>
                </a:solidFill>
                <a:latin typeface="Arial" charset="0"/>
                <a:ea typeface="MS PGothic" pitchFamily="34" charset="-128"/>
              </a:defRPr>
            </a:lvl3pPr>
            <a:lvl4pPr marL="1600200" indent="-228600" eaLnBrk="0" hangingPunct="0">
              <a:spcBef>
                <a:spcPct val="20000"/>
              </a:spcBef>
              <a:buChar char="•"/>
              <a:defRPr kumimoji="1" sz="4000">
                <a:solidFill>
                  <a:schemeClr val="tx1"/>
                </a:solidFill>
                <a:latin typeface="Arial" charset="0"/>
                <a:ea typeface="MS PGothic" pitchFamily="34" charset="-128"/>
              </a:defRPr>
            </a:lvl4pPr>
            <a:lvl5pPr marL="2057400" indent="-228600" eaLnBrk="0" hangingPunct="0">
              <a:spcBef>
                <a:spcPct val="20000"/>
              </a:spcBef>
              <a:buChar char="•"/>
              <a:defRPr kumimoji="1" sz="4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9pPr>
          </a:lstStyle>
          <a:p>
            <a:pPr algn="ctr" eaLnBrk="1" hangingPunct="1">
              <a:lnSpc>
                <a:spcPct val="80000"/>
              </a:lnSpc>
              <a:spcBef>
                <a:spcPct val="0"/>
              </a:spcBef>
              <a:buClrTx/>
              <a:buFontTx/>
              <a:buNone/>
            </a:pPr>
            <a:r>
              <a:rPr kumimoji="0" lang="en-US" altLang="en-US" sz="3200">
                <a:latin typeface="Times New Roman" pitchFamily="18" charset="0"/>
              </a:rPr>
              <a:t>The Spanish government </a:t>
            </a:r>
            <a:br>
              <a:rPr kumimoji="0" lang="en-US" altLang="en-US" sz="3200">
                <a:latin typeface="Times New Roman" pitchFamily="18" charset="0"/>
              </a:rPr>
            </a:br>
            <a:r>
              <a:rPr kumimoji="0" lang="en-US" altLang="en-US" sz="3200">
                <a:latin typeface="Times New Roman" pitchFamily="18" charset="0"/>
              </a:rPr>
              <a:t>saw Portugal</a:t>
            </a:r>
            <a:r>
              <a:rPr kumimoji="0" lang="ja-JP" altLang="en-US" sz="3200">
                <a:latin typeface="Times New Roman" pitchFamily="18" charset="0"/>
              </a:rPr>
              <a:t>’</a:t>
            </a:r>
            <a:r>
              <a:rPr kumimoji="0" lang="en-US" altLang="ja-JP" sz="3200">
                <a:latin typeface="Times New Roman" pitchFamily="18" charset="0"/>
              </a:rPr>
              <a:t>s wealth &amp; </a:t>
            </a:r>
            <a:br>
              <a:rPr kumimoji="0" lang="en-US" altLang="ja-JP" sz="3200">
                <a:latin typeface="Times New Roman" pitchFamily="18" charset="0"/>
              </a:rPr>
            </a:br>
            <a:r>
              <a:rPr kumimoji="0" lang="en-US" altLang="ja-JP" sz="3200">
                <a:latin typeface="Times New Roman" pitchFamily="18" charset="0"/>
              </a:rPr>
              <a:t>did not want to be left out</a:t>
            </a:r>
            <a:endParaRPr kumimoji="0" lang="en-US" altLang="en-US" sz="3200">
              <a:latin typeface="Times New Roman" pitchFamily="18" charset="0"/>
            </a:endParaRPr>
          </a:p>
        </p:txBody>
      </p:sp>
      <p:sp>
        <p:nvSpPr>
          <p:cNvPr id="8" name="Rectangle 7"/>
          <p:cNvSpPr>
            <a:spLocks noChangeArrowheads="1"/>
          </p:cNvSpPr>
          <p:nvPr/>
        </p:nvSpPr>
        <p:spPr bwMode="auto">
          <a:xfrm>
            <a:off x="76200" y="1524000"/>
            <a:ext cx="3886200" cy="3243965"/>
          </a:xfrm>
          <a:prstGeom prst="rect">
            <a:avLst/>
          </a:prstGeom>
          <a:solidFill>
            <a:srgbClr val="CCFFCC"/>
          </a:solidFill>
          <a:ln w="19050">
            <a:solidFill>
              <a:schemeClr val="tx1"/>
            </a:solidFill>
            <a:miter lim="800000"/>
            <a:headEnd/>
            <a:tailEnd/>
          </a:ln>
        </p:spPr>
        <p:txBody>
          <a:bodyPr>
            <a:spAutoFit/>
          </a:bodyPr>
          <a:lstStyle>
            <a:lvl1pPr eaLnBrk="0" hangingPunct="0">
              <a:spcBef>
                <a:spcPct val="20000"/>
              </a:spcBef>
              <a:buClr>
                <a:schemeClr val="accent1"/>
              </a:buClr>
              <a:buFont typeface="Arial" charset="0"/>
              <a:buChar char="■"/>
              <a:defRPr kumimoji="1" sz="4000">
                <a:solidFill>
                  <a:schemeClr val="tx1"/>
                </a:solidFill>
                <a:latin typeface="Arial" charset="0"/>
                <a:ea typeface="MS PGothic" pitchFamily="34" charset="-128"/>
              </a:defRPr>
            </a:lvl1pPr>
            <a:lvl2pPr marL="742950" indent="-285750" eaLnBrk="0" hangingPunct="0">
              <a:spcBef>
                <a:spcPct val="20000"/>
              </a:spcBef>
              <a:buFont typeface="Arial" charset="0"/>
              <a:buChar char="–"/>
              <a:defRPr kumimoji="1" sz="4000">
                <a:solidFill>
                  <a:schemeClr val="tx1"/>
                </a:solidFill>
                <a:latin typeface="Arial" charset="0"/>
                <a:ea typeface="MS PGothic" pitchFamily="34" charset="-128"/>
              </a:defRPr>
            </a:lvl2pPr>
            <a:lvl3pPr marL="1143000" indent="-228600" eaLnBrk="0" hangingPunct="0">
              <a:spcBef>
                <a:spcPct val="20000"/>
              </a:spcBef>
              <a:buChar char="•"/>
              <a:defRPr kumimoji="1" sz="4000">
                <a:solidFill>
                  <a:schemeClr val="tx1"/>
                </a:solidFill>
                <a:latin typeface="Arial" charset="0"/>
                <a:ea typeface="MS PGothic" pitchFamily="34" charset="-128"/>
              </a:defRPr>
            </a:lvl3pPr>
            <a:lvl4pPr marL="1600200" indent="-228600" eaLnBrk="0" hangingPunct="0">
              <a:spcBef>
                <a:spcPct val="20000"/>
              </a:spcBef>
              <a:buChar char="•"/>
              <a:defRPr kumimoji="1" sz="4000">
                <a:solidFill>
                  <a:schemeClr val="tx1"/>
                </a:solidFill>
                <a:latin typeface="Arial" charset="0"/>
                <a:ea typeface="MS PGothic" pitchFamily="34" charset="-128"/>
              </a:defRPr>
            </a:lvl4pPr>
            <a:lvl5pPr marL="2057400" indent="-228600" eaLnBrk="0" hangingPunct="0">
              <a:spcBef>
                <a:spcPct val="20000"/>
              </a:spcBef>
              <a:buChar char="•"/>
              <a:defRPr kumimoji="1" sz="4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9pPr>
          </a:lstStyle>
          <a:p>
            <a:pPr algn="ctr" eaLnBrk="1" hangingPunct="1">
              <a:lnSpc>
                <a:spcPct val="80000"/>
              </a:lnSpc>
              <a:spcBef>
                <a:spcPct val="0"/>
              </a:spcBef>
              <a:buClrTx/>
              <a:buFontTx/>
              <a:buNone/>
            </a:pPr>
            <a:r>
              <a:rPr kumimoji="0" lang="en-US" altLang="en-US" sz="3200" dirty="0">
                <a:latin typeface="Times New Roman" pitchFamily="18" charset="0"/>
              </a:rPr>
              <a:t>More than any other European monarch, Ferdinand &amp; Isabella of Spain sponsored &amp; supported overseas </a:t>
            </a:r>
            <a:r>
              <a:rPr kumimoji="0" lang="en-US" altLang="en-US" sz="3200" dirty="0" smtClean="0">
                <a:latin typeface="Times New Roman" pitchFamily="18" charset="0"/>
              </a:rPr>
              <a:t>expeditions (Crusader Zeal &amp; need for wealth/power)</a:t>
            </a:r>
            <a:endParaRPr kumimoji="0" lang="en-US" altLang="en-US" sz="3200" dirty="0">
              <a:latin typeface="Times New Roman" pitchFamily="18" charset="0"/>
            </a:endParaRPr>
          </a:p>
        </p:txBody>
      </p:sp>
    </p:spTree>
    <p:extLst>
      <p:ext uri="{BB962C8B-B14F-4D97-AF65-F5344CB8AC3E}">
        <p14:creationId xmlns:p14="http://schemas.microsoft.com/office/powerpoint/2010/main" val="3737011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Voyage--Columbus"/>
          <p:cNvPicPr>
            <a:picLocks noChangeAspect="1" noChangeArrowheads="1"/>
          </p:cNvPicPr>
          <p:nvPr/>
        </p:nvPicPr>
        <p:blipFill>
          <a:blip r:embed="rId3">
            <a:extLst>
              <a:ext uri="{28A0092B-C50C-407E-A947-70E740481C1C}">
                <a14:useLocalDpi xmlns:a14="http://schemas.microsoft.com/office/drawing/2010/main" val="0"/>
              </a:ext>
            </a:extLst>
          </a:blip>
          <a:srcRect t="16711" b="1677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3"/>
          <p:cNvSpPr txBox="1">
            <a:spLocks noChangeArrowheads="1"/>
          </p:cNvSpPr>
          <p:nvPr/>
        </p:nvSpPr>
        <p:spPr bwMode="auto">
          <a:xfrm>
            <a:off x="5029200" y="76200"/>
            <a:ext cx="4038600" cy="2456057"/>
          </a:xfrm>
          <a:prstGeom prst="rect">
            <a:avLst/>
          </a:prstGeom>
          <a:solidFill>
            <a:srgbClr val="FFCC99"/>
          </a:solidFill>
          <a:ln w="19050">
            <a:solidFill>
              <a:schemeClr val="tx1"/>
            </a:solidFill>
            <a:miter lim="800000"/>
            <a:headEnd/>
            <a:tailEnd/>
          </a:ln>
        </p:spPr>
        <p:txBody>
          <a:bodyPr>
            <a:spAutoFit/>
          </a:bodyPr>
          <a:lstStyle>
            <a:lvl1pPr eaLnBrk="0" hangingPunct="0">
              <a:spcBef>
                <a:spcPct val="20000"/>
              </a:spcBef>
              <a:buClr>
                <a:schemeClr val="accent1"/>
              </a:buClr>
              <a:buFont typeface="Arial" charset="0"/>
              <a:buChar char="■"/>
              <a:defRPr kumimoji="1" sz="4000">
                <a:solidFill>
                  <a:schemeClr val="tx1"/>
                </a:solidFill>
                <a:latin typeface="Arial" charset="0"/>
                <a:ea typeface="MS PGothic" pitchFamily="34" charset="-128"/>
              </a:defRPr>
            </a:lvl1pPr>
            <a:lvl2pPr marL="742950" indent="-285750" eaLnBrk="0" hangingPunct="0">
              <a:spcBef>
                <a:spcPct val="20000"/>
              </a:spcBef>
              <a:buFont typeface="Arial" charset="0"/>
              <a:buChar char="–"/>
              <a:defRPr kumimoji="1" sz="4000">
                <a:solidFill>
                  <a:schemeClr val="tx1"/>
                </a:solidFill>
                <a:latin typeface="Arial" charset="0"/>
                <a:ea typeface="MS PGothic" pitchFamily="34" charset="-128"/>
              </a:defRPr>
            </a:lvl2pPr>
            <a:lvl3pPr marL="1143000" indent="-228600" eaLnBrk="0" hangingPunct="0">
              <a:spcBef>
                <a:spcPct val="20000"/>
              </a:spcBef>
              <a:buChar char="•"/>
              <a:defRPr kumimoji="1" sz="4000">
                <a:solidFill>
                  <a:schemeClr val="tx1"/>
                </a:solidFill>
                <a:latin typeface="Arial" charset="0"/>
                <a:ea typeface="MS PGothic" pitchFamily="34" charset="-128"/>
              </a:defRPr>
            </a:lvl3pPr>
            <a:lvl4pPr marL="1600200" indent="-228600" eaLnBrk="0" hangingPunct="0">
              <a:spcBef>
                <a:spcPct val="20000"/>
              </a:spcBef>
              <a:buChar char="•"/>
              <a:defRPr kumimoji="1" sz="4000">
                <a:solidFill>
                  <a:schemeClr val="tx1"/>
                </a:solidFill>
                <a:latin typeface="Arial" charset="0"/>
                <a:ea typeface="MS PGothic" pitchFamily="34" charset="-128"/>
              </a:defRPr>
            </a:lvl4pPr>
            <a:lvl5pPr marL="2057400" indent="-228600" eaLnBrk="0" hangingPunct="0">
              <a:spcBef>
                <a:spcPct val="20000"/>
              </a:spcBef>
              <a:buChar char="•"/>
              <a:defRPr kumimoji="1" sz="4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9pPr>
          </a:lstStyle>
          <a:p>
            <a:pPr algn="ctr" eaLnBrk="1" hangingPunct="1">
              <a:lnSpc>
                <a:spcPct val="80000"/>
              </a:lnSpc>
              <a:spcBef>
                <a:spcPct val="0"/>
              </a:spcBef>
              <a:buClrTx/>
              <a:buFontTx/>
              <a:buNone/>
            </a:pPr>
            <a:r>
              <a:rPr lang="en-US" altLang="en-US" sz="3200" dirty="0">
                <a:latin typeface="Times New Roman" pitchFamily="18" charset="0"/>
              </a:rPr>
              <a:t>Columbus reached the Bahamas in America but thought that he had reached islands off the coast of </a:t>
            </a:r>
            <a:r>
              <a:rPr lang="en-US" altLang="en-US" sz="3200" dirty="0" smtClean="0">
                <a:latin typeface="Times New Roman" pitchFamily="18" charset="0"/>
              </a:rPr>
              <a:t>India (Indonesia, etc.)</a:t>
            </a:r>
            <a:endParaRPr lang="en-US" altLang="en-US" sz="3200" dirty="0">
              <a:latin typeface="Times New Roman" pitchFamily="18" charset="0"/>
            </a:endParaRPr>
          </a:p>
        </p:txBody>
      </p:sp>
      <p:sp>
        <p:nvSpPr>
          <p:cNvPr id="16" name="Rectangle 1031"/>
          <p:cNvSpPr>
            <a:spLocks noChangeArrowheads="1"/>
          </p:cNvSpPr>
          <p:nvPr/>
        </p:nvSpPr>
        <p:spPr bwMode="auto">
          <a:xfrm>
            <a:off x="0" y="5583238"/>
            <a:ext cx="4114800" cy="1274762"/>
          </a:xfrm>
          <a:prstGeom prst="rect">
            <a:avLst/>
          </a:prstGeom>
          <a:solidFill>
            <a:srgbClr val="CCCCFF"/>
          </a:solidFill>
          <a:ln w="19050">
            <a:solidFill>
              <a:schemeClr val="tx1"/>
            </a:solidFill>
            <a:miter lim="800000"/>
            <a:headEnd/>
            <a:tailEnd/>
          </a:ln>
        </p:spPr>
        <p:txBody>
          <a:bodyPr>
            <a:spAutoFit/>
          </a:bodyPr>
          <a:lstStyle>
            <a:lvl1pPr eaLnBrk="0" hangingPunct="0">
              <a:spcBef>
                <a:spcPct val="20000"/>
              </a:spcBef>
              <a:buClr>
                <a:schemeClr val="accent1"/>
              </a:buClr>
              <a:buFont typeface="Arial" charset="0"/>
              <a:buChar char="■"/>
              <a:defRPr kumimoji="1" sz="4000">
                <a:solidFill>
                  <a:schemeClr val="tx1"/>
                </a:solidFill>
                <a:latin typeface="Arial" charset="0"/>
                <a:ea typeface="MS PGothic" pitchFamily="34" charset="-128"/>
              </a:defRPr>
            </a:lvl1pPr>
            <a:lvl2pPr marL="742950" indent="-285750" eaLnBrk="0" hangingPunct="0">
              <a:spcBef>
                <a:spcPct val="20000"/>
              </a:spcBef>
              <a:buFont typeface="Arial" charset="0"/>
              <a:buChar char="–"/>
              <a:defRPr kumimoji="1" sz="4000">
                <a:solidFill>
                  <a:schemeClr val="tx1"/>
                </a:solidFill>
                <a:latin typeface="Arial" charset="0"/>
                <a:ea typeface="MS PGothic" pitchFamily="34" charset="-128"/>
              </a:defRPr>
            </a:lvl2pPr>
            <a:lvl3pPr marL="1143000" indent="-228600" eaLnBrk="0" hangingPunct="0">
              <a:spcBef>
                <a:spcPct val="20000"/>
              </a:spcBef>
              <a:buChar char="•"/>
              <a:defRPr kumimoji="1" sz="4000">
                <a:solidFill>
                  <a:schemeClr val="tx1"/>
                </a:solidFill>
                <a:latin typeface="Arial" charset="0"/>
                <a:ea typeface="MS PGothic" pitchFamily="34" charset="-128"/>
              </a:defRPr>
            </a:lvl3pPr>
            <a:lvl4pPr marL="1600200" indent="-228600" eaLnBrk="0" hangingPunct="0">
              <a:spcBef>
                <a:spcPct val="20000"/>
              </a:spcBef>
              <a:buChar char="•"/>
              <a:defRPr kumimoji="1" sz="4000">
                <a:solidFill>
                  <a:schemeClr val="tx1"/>
                </a:solidFill>
                <a:latin typeface="Arial" charset="0"/>
                <a:ea typeface="MS PGothic" pitchFamily="34" charset="-128"/>
              </a:defRPr>
            </a:lvl4pPr>
            <a:lvl5pPr marL="2057400" indent="-228600" eaLnBrk="0" hangingPunct="0">
              <a:spcBef>
                <a:spcPct val="20000"/>
              </a:spcBef>
              <a:buChar char="•"/>
              <a:defRPr kumimoji="1" sz="4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9pPr>
          </a:lstStyle>
          <a:p>
            <a:pPr algn="ctr" eaLnBrk="1" hangingPunct="1">
              <a:lnSpc>
                <a:spcPct val="80000"/>
              </a:lnSpc>
              <a:spcBef>
                <a:spcPct val="10000"/>
              </a:spcBef>
              <a:buClrTx/>
              <a:buFontTx/>
              <a:buNone/>
            </a:pPr>
            <a:r>
              <a:rPr lang="en-US" altLang="en-US" sz="3200">
                <a:latin typeface="Times New Roman" pitchFamily="18" charset="0"/>
              </a:rPr>
              <a:t>He made 4 trips to </a:t>
            </a:r>
            <a:r>
              <a:rPr lang="ja-JP" altLang="en-US" sz="3200">
                <a:latin typeface="Times New Roman" pitchFamily="18" charset="0"/>
              </a:rPr>
              <a:t>“</a:t>
            </a:r>
            <a:r>
              <a:rPr lang="en-US" altLang="ja-JP" sz="3200">
                <a:latin typeface="Times New Roman" pitchFamily="18" charset="0"/>
              </a:rPr>
              <a:t>India</a:t>
            </a:r>
            <a:r>
              <a:rPr lang="ja-JP" altLang="en-US" sz="3200">
                <a:latin typeface="Times New Roman" pitchFamily="18" charset="0"/>
              </a:rPr>
              <a:t>”</a:t>
            </a:r>
            <a:r>
              <a:rPr lang="en-US" altLang="ja-JP" sz="3200">
                <a:latin typeface="Times New Roman" pitchFamily="18" charset="0"/>
              </a:rPr>
              <a:t> never knowing he was in </a:t>
            </a:r>
            <a:r>
              <a:rPr lang="ja-JP" altLang="en-US" sz="3200">
                <a:latin typeface="Times New Roman" pitchFamily="18" charset="0"/>
              </a:rPr>
              <a:t>“</a:t>
            </a:r>
            <a:r>
              <a:rPr lang="en-US" altLang="ja-JP" sz="3200">
                <a:latin typeface="Times New Roman" pitchFamily="18" charset="0"/>
              </a:rPr>
              <a:t>America</a:t>
            </a:r>
            <a:r>
              <a:rPr lang="ja-JP" altLang="en-US" sz="3200">
                <a:latin typeface="Times New Roman" pitchFamily="18" charset="0"/>
              </a:rPr>
              <a:t>”</a:t>
            </a:r>
            <a:endParaRPr lang="en-US" altLang="en-US" sz="3200">
              <a:latin typeface="Times New Roman" pitchFamily="18" charset="0"/>
            </a:endParaRPr>
          </a:p>
        </p:txBody>
      </p:sp>
      <p:sp>
        <p:nvSpPr>
          <p:cNvPr id="19461" name="Rectangle 1031"/>
          <p:cNvSpPr>
            <a:spLocks noChangeArrowheads="1"/>
          </p:cNvSpPr>
          <p:nvPr/>
        </p:nvSpPr>
        <p:spPr bwMode="auto">
          <a:xfrm>
            <a:off x="76200" y="76200"/>
            <a:ext cx="4876800" cy="2850011"/>
          </a:xfrm>
          <a:prstGeom prst="rect">
            <a:avLst/>
          </a:prstGeom>
          <a:solidFill>
            <a:srgbClr val="CCFFCC"/>
          </a:solidFill>
          <a:ln w="19050">
            <a:solidFill>
              <a:schemeClr val="tx1"/>
            </a:solidFill>
            <a:miter lim="800000"/>
            <a:headEnd/>
            <a:tailEnd/>
          </a:ln>
        </p:spPr>
        <p:txBody>
          <a:bodyPr>
            <a:spAutoFit/>
          </a:bodyPr>
          <a:lstStyle>
            <a:lvl1pPr eaLnBrk="0" hangingPunct="0">
              <a:spcBef>
                <a:spcPct val="20000"/>
              </a:spcBef>
              <a:buClr>
                <a:schemeClr val="accent1"/>
              </a:buClr>
              <a:buFont typeface="Arial" charset="0"/>
              <a:buChar char="■"/>
              <a:defRPr kumimoji="1" sz="4000">
                <a:solidFill>
                  <a:schemeClr val="tx1"/>
                </a:solidFill>
                <a:latin typeface="Arial" charset="0"/>
                <a:ea typeface="MS PGothic" pitchFamily="34" charset="-128"/>
              </a:defRPr>
            </a:lvl1pPr>
            <a:lvl2pPr marL="742950" indent="-285750" eaLnBrk="0" hangingPunct="0">
              <a:spcBef>
                <a:spcPct val="20000"/>
              </a:spcBef>
              <a:buFont typeface="Arial" charset="0"/>
              <a:buChar char="–"/>
              <a:defRPr kumimoji="1" sz="4000">
                <a:solidFill>
                  <a:schemeClr val="tx1"/>
                </a:solidFill>
                <a:latin typeface="Arial" charset="0"/>
                <a:ea typeface="MS PGothic" pitchFamily="34" charset="-128"/>
              </a:defRPr>
            </a:lvl2pPr>
            <a:lvl3pPr marL="1143000" indent="-228600" eaLnBrk="0" hangingPunct="0">
              <a:spcBef>
                <a:spcPct val="20000"/>
              </a:spcBef>
              <a:buChar char="•"/>
              <a:defRPr kumimoji="1" sz="4000">
                <a:solidFill>
                  <a:schemeClr val="tx1"/>
                </a:solidFill>
                <a:latin typeface="Arial" charset="0"/>
                <a:ea typeface="MS PGothic" pitchFamily="34" charset="-128"/>
              </a:defRPr>
            </a:lvl3pPr>
            <a:lvl4pPr marL="1600200" indent="-228600" eaLnBrk="0" hangingPunct="0">
              <a:spcBef>
                <a:spcPct val="20000"/>
              </a:spcBef>
              <a:buChar char="•"/>
              <a:defRPr kumimoji="1" sz="4000">
                <a:solidFill>
                  <a:schemeClr val="tx1"/>
                </a:solidFill>
                <a:latin typeface="Arial" charset="0"/>
                <a:ea typeface="MS PGothic" pitchFamily="34" charset="-128"/>
              </a:defRPr>
            </a:lvl4pPr>
            <a:lvl5pPr marL="2057400" indent="-228600" eaLnBrk="0" hangingPunct="0">
              <a:spcBef>
                <a:spcPct val="20000"/>
              </a:spcBef>
              <a:buChar char="•"/>
              <a:defRPr kumimoji="1" sz="4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9pPr>
          </a:lstStyle>
          <a:p>
            <a:pPr algn="ctr" eaLnBrk="1" hangingPunct="1">
              <a:lnSpc>
                <a:spcPct val="80000"/>
              </a:lnSpc>
              <a:spcBef>
                <a:spcPct val="0"/>
              </a:spcBef>
              <a:buClrTx/>
              <a:buFontTx/>
              <a:buNone/>
            </a:pPr>
            <a:r>
              <a:rPr kumimoji="0" lang="en-US" altLang="en-US" sz="3200" dirty="0">
                <a:latin typeface="Times New Roman" pitchFamily="18" charset="0"/>
              </a:rPr>
              <a:t>Like most educated men of the Renaissance, Columbus believed the world was round &amp; thought he could reach Asia by sailing </a:t>
            </a:r>
            <a:r>
              <a:rPr kumimoji="0" lang="en-US" altLang="en-US" sz="3200" dirty="0" smtClean="0">
                <a:latin typeface="Times New Roman" pitchFamily="18" charset="0"/>
              </a:rPr>
              <a:t>west.  He was just wrong about the size of the world!</a:t>
            </a:r>
            <a:endParaRPr kumimoji="0" lang="en-US" altLang="en-US" sz="3200" dirty="0">
              <a:latin typeface="Times New Roman" pitchFamily="18" charset="0"/>
            </a:endParaRPr>
          </a:p>
        </p:txBody>
      </p:sp>
      <p:pic>
        <p:nvPicPr>
          <p:cNvPr id="19" name="Picture 21" descr="1492-Columbus-landing"/>
          <p:cNvPicPr>
            <a:picLocks noChangeAspect="1" noChangeArrowheads="1"/>
          </p:cNvPicPr>
          <p:nvPr/>
        </p:nvPicPr>
        <p:blipFill>
          <a:blip r:embed="rId4">
            <a:extLst>
              <a:ext uri="{28A0092B-C50C-407E-A947-70E740481C1C}">
                <a14:useLocalDpi xmlns:a14="http://schemas.microsoft.com/office/drawing/2010/main" val="0"/>
              </a:ext>
            </a:extLst>
          </a:blip>
          <a:srcRect t="8446" b="11765"/>
          <a:stretch>
            <a:fillRect/>
          </a:stretch>
        </p:blipFill>
        <p:spPr bwMode="auto">
          <a:xfrm>
            <a:off x="4114800" y="4267200"/>
            <a:ext cx="4910138"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305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nodeType="afterGroup">
                            <p:stCondLst>
                              <p:cond delay="1000"/>
                            </p:stCondLst>
                            <p:childTnLst>
                              <p:par>
                                <p:cTn id="9" presetID="53" presetClass="entr" presetSubtype="0" fill="hold" nodeType="afterEffect">
                                  <p:stCondLst>
                                    <p:cond delay="100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Effect transition="in" filter="fade">
                                      <p:cBhvr>
                                        <p:cTn id="13" dur="1000"/>
                                        <p:tgtEl>
                                          <p:spTgt spid="1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olumbus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8382000" cy="484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381000" y="76200"/>
            <a:ext cx="8382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smtClean="0"/>
              <a:t>Christopher </a:t>
            </a:r>
            <a:r>
              <a:rPr lang="en-US" altLang="en-US" b="1" kern="0" dirty="0" smtClean="0"/>
              <a:t>Columbus (1492)</a:t>
            </a:r>
            <a:endParaRPr lang="en-US" altLang="en-US" b="1" kern="0" dirty="0" smtClean="0"/>
          </a:p>
          <a:p>
            <a:pPr eaLnBrk="1" hangingPunct="1"/>
            <a:r>
              <a:rPr lang="en-US" altLang="en-US" sz="2800" b="1" kern="0" dirty="0" smtClean="0"/>
              <a:t>Came From: </a:t>
            </a:r>
            <a:r>
              <a:rPr lang="en-US" altLang="en-US" sz="2800" kern="0" dirty="0" smtClean="0"/>
              <a:t>Italy		</a:t>
            </a:r>
            <a:r>
              <a:rPr lang="en-US" altLang="en-US" sz="2800" b="1" kern="0" dirty="0" smtClean="0"/>
              <a:t>Worked For: </a:t>
            </a:r>
            <a:r>
              <a:rPr lang="en-US" altLang="en-US" sz="2800" kern="0" dirty="0" smtClean="0"/>
              <a:t>Spain</a:t>
            </a:r>
            <a:br>
              <a:rPr lang="en-US" altLang="en-US" sz="2800" kern="0" dirty="0" smtClean="0"/>
            </a:br>
            <a:r>
              <a:rPr lang="en-US" altLang="en-US" sz="2800" kern="0" dirty="0" smtClean="0"/>
              <a:t>He sailed west across the Atlantic Ocean in 1492, hoping to find a route to the Indies. </a:t>
            </a:r>
          </a:p>
        </p:txBody>
      </p:sp>
    </p:spTree>
    <p:extLst>
      <p:ext uri="{BB962C8B-B14F-4D97-AF65-F5344CB8AC3E}">
        <p14:creationId xmlns:p14="http://schemas.microsoft.com/office/powerpoint/2010/main" val="85216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1143000"/>
          </a:xfrm>
        </p:spPr>
        <p:txBody>
          <a:bodyPr/>
          <a:lstStyle/>
          <a:p>
            <a:pPr eaLnBrk="1" hangingPunct="1"/>
            <a:r>
              <a:rPr lang="en-US" altLang="en-US" b="1" u="sng" dirty="0" smtClean="0"/>
              <a:t>Treaty of </a:t>
            </a:r>
            <a:r>
              <a:rPr lang="en-US" altLang="en-US" b="1" u="sng" dirty="0" err="1" smtClean="0"/>
              <a:t>Tordesillas</a:t>
            </a:r>
            <a:r>
              <a:rPr lang="en-US" altLang="en-US" b="1" u="sng" dirty="0" smtClean="0"/>
              <a:t> (1494)</a:t>
            </a:r>
            <a:endParaRPr lang="en-US" altLang="en-US" b="1" u="sng" dirty="0" smtClean="0"/>
          </a:p>
        </p:txBody>
      </p:sp>
      <p:sp>
        <p:nvSpPr>
          <p:cNvPr id="20483" name="Rectangle 3"/>
          <p:cNvSpPr>
            <a:spLocks noGrp="1" noChangeArrowheads="1"/>
          </p:cNvSpPr>
          <p:nvPr>
            <p:ph type="body" idx="1"/>
          </p:nvPr>
        </p:nvSpPr>
        <p:spPr>
          <a:xfrm>
            <a:off x="76200" y="1219200"/>
            <a:ext cx="4648200" cy="4191000"/>
          </a:xfrm>
        </p:spPr>
        <p:txBody>
          <a:bodyPr/>
          <a:lstStyle/>
          <a:p>
            <a:pPr eaLnBrk="1" hangingPunct="1"/>
            <a:r>
              <a:rPr lang="en-US" altLang="en-US" dirty="0" smtClean="0"/>
              <a:t>A line that was agreed upon by the Spanish and Portuguese to clear up any confusion on the newly claimed land in the New World.</a:t>
            </a:r>
          </a:p>
          <a:p>
            <a:pPr eaLnBrk="1" hangingPunct="1"/>
            <a:r>
              <a:rPr lang="en-US" altLang="en-US" dirty="0" smtClean="0"/>
              <a:t>Spain had control of territories to the West, Portugal had territories to the East.</a:t>
            </a:r>
          </a:p>
        </p:txBody>
      </p:sp>
      <p:pic>
        <p:nvPicPr>
          <p:cNvPr id="20484" name="Picture 7" descr="http://www.verdenshandel.dk/portugal/emner/tordesillas/kort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447800"/>
            <a:ext cx="4244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Image result for treaty of tordesill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1" y="914400"/>
            <a:ext cx="7848599" cy="5467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468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914400" y="914400"/>
            <a:ext cx="8229600" cy="5943600"/>
          </a:xfrm>
        </p:spPr>
        <p:txBody>
          <a:bodyPr/>
          <a:lstStyle/>
          <a:p>
            <a:pPr eaLnBrk="1" hangingPunct="1"/>
            <a:endParaRPr lang="en-CA" altLang="en-US" smtClean="0">
              <a:latin typeface="Times New Roman" pitchFamily="18" charset="0"/>
            </a:endParaRPr>
          </a:p>
        </p:txBody>
      </p:sp>
      <p:pic>
        <p:nvPicPr>
          <p:cNvPr id="17411" name="Picture 12" descr="http://www.fasttrackteaching.com/T_M03_DiscovCP300g15.gif"/>
          <p:cNvPicPr>
            <a:picLocks noChangeAspect="1" noChangeArrowheads="1"/>
          </p:cNvPicPr>
          <p:nvPr/>
        </p:nvPicPr>
        <p:blipFill>
          <a:blip r:embed="rId3">
            <a:extLst>
              <a:ext uri="{28A0092B-C50C-407E-A947-70E740481C1C}">
                <a14:useLocalDpi xmlns:a14="http://schemas.microsoft.com/office/drawing/2010/main" val="0"/>
              </a:ext>
            </a:extLst>
          </a:blip>
          <a:srcRect l="1653" r="3273" b="33112"/>
          <a:stretch>
            <a:fillRect/>
          </a:stretch>
        </p:blipFill>
        <p:spPr bwMode="auto">
          <a:xfrm>
            <a:off x="0" y="173038"/>
            <a:ext cx="9144000" cy="500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1031"/>
          <p:cNvSpPr>
            <a:spLocks noChangeArrowheads="1"/>
          </p:cNvSpPr>
          <p:nvPr/>
        </p:nvSpPr>
        <p:spPr bwMode="auto">
          <a:xfrm>
            <a:off x="4267200" y="4648200"/>
            <a:ext cx="4800600" cy="2160591"/>
          </a:xfrm>
          <a:prstGeom prst="rect">
            <a:avLst/>
          </a:prstGeom>
          <a:solidFill>
            <a:srgbClr val="CCCCFF"/>
          </a:solidFill>
          <a:ln w="19050">
            <a:solidFill>
              <a:schemeClr val="tx1"/>
            </a:solidFill>
            <a:miter lim="800000"/>
            <a:headEnd/>
            <a:tailEnd/>
          </a:ln>
        </p:spPr>
        <p:txBody>
          <a:bodyPr wrap="square">
            <a:spAutoFit/>
          </a:bodyPr>
          <a:lstStyle>
            <a:lvl1pPr eaLnBrk="0" hangingPunct="0">
              <a:spcBef>
                <a:spcPct val="20000"/>
              </a:spcBef>
              <a:buClr>
                <a:schemeClr val="accent1"/>
              </a:buClr>
              <a:buFont typeface="Arial" charset="0"/>
              <a:buChar char="■"/>
              <a:defRPr kumimoji="1" sz="4000">
                <a:solidFill>
                  <a:schemeClr val="tx1"/>
                </a:solidFill>
                <a:latin typeface="Arial" charset="0"/>
                <a:ea typeface="MS PGothic" pitchFamily="34" charset="-128"/>
              </a:defRPr>
            </a:lvl1pPr>
            <a:lvl2pPr marL="742950" indent="-285750" eaLnBrk="0" hangingPunct="0">
              <a:spcBef>
                <a:spcPct val="20000"/>
              </a:spcBef>
              <a:buFont typeface="Arial" charset="0"/>
              <a:buChar char="–"/>
              <a:defRPr kumimoji="1" sz="4000">
                <a:solidFill>
                  <a:schemeClr val="tx1"/>
                </a:solidFill>
                <a:latin typeface="Arial" charset="0"/>
                <a:ea typeface="MS PGothic" pitchFamily="34" charset="-128"/>
              </a:defRPr>
            </a:lvl2pPr>
            <a:lvl3pPr marL="1143000" indent="-228600" eaLnBrk="0" hangingPunct="0">
              <a:spcBef>
                <a:spcPct val="20000"/>
              </a:spcBef>
              <a:buChar char="•"/>
              <a:defRPr kumimoji="1" sz="4000">
                <a:solidFill>
                  <a:schemeClr val="tx1"/>
                </a:solidFill>
                <a:latin typeface="Arial" charset="0"/>
                <a:ea typeface="MS PGothic" pitchFamily="34" charset="-128"/>
              </a:defRPr>
            </a:lvl3pPr>
            <a:lvl4pPr marL="1600200" indent="-228600" eaLnBrk="0" hangingPunct="0">
              <a:spcBef>
                <a:spcPct val="20000"/>
              </a:spcBef>
              <a:buChar char="•"/>
              <a:defRPr kumimoji="1" sz="4000">
                <a:solidFill>
                  <a:schemeClr val="tx1"/>
                </a:solidFill>
                <a:latin typeface="Arial" charset="0"/>
                <a:ea typeface="MS PGothic" pitchFamily="34" charset="-128"/>
              </a:defRPr>
            </a:lvl4pPr>
            <a:lvl5pPr marL="2057400" indent="-228600" eaLnBrk="0" hangingPunct="0">
              <a:spcBef>
                <a:spcPct val="20000"/>
              </a:spcBef>
              <a:buChar char="•"/>
              <a:defRPr kumimoji="1" sz="4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kumimoji="1" sz="4000">
                <a:solidFill>
                  <a:schemeClr val="tx1"/>
                </a:solidFill>
                <a:latin typeface="Arial" charset="0"/>
                <a:ea typeface="MS PGothic" pitchFamily="34" charset="-128"/>
              </a:defRPr>
            </a:lvl9pPr>
          </a:lstStyle>
          <a:p>
            <a:pPr algn="ctr" eaLnBrk="1" hangingPunct="1">
              <a:lnSpc>
                <a:spcPct val="80000"/>
              </a:lnSpc>
              <a:spcBef>
                <a:spcPct val="10000"/>
              </a:spcBef>
              <a:buClrTx/>
              <a:buFontTx/>
              <a:buNone/>
            </a:pPr>
            <a:r>
              <a:rPr lang="en-US" altLang="en-US" sz="2400" dirty="0" smtClean="0">
                <a:latin typeface="Times New Roman" pitchFamily="18" charset="0"/>
              </a:rPr>
              <a:t>Portugal has to stay to the East due to the Treaty.  They focus on going around Africa to get to India creating trading colonies </a:t>
            </a:r>
            <a:r>
              <a:rPr lang="en-US" altLang="en-US" sz="2400" dirty="0">
                <a:latin typeface="Times New Roman" pitchFamily="18" charset="0"/>
              </a:rPr>
              <a:t>along </a:t>
            </a:r>
            <a:r>
              <a:rPr lang="en-US" altLang="en-US" sz="2400" dirty="0" smtClean="0">
                <a:latin typeface="Times New Roman" pitchFamily="18" charset="0"/>
              </a:rPr>
              <a:t>their route: </a:t>
            </a:r>
            <a:r>
              <a:rPr lang="en-US" altLang="en-US" sz="2400" dirty="0">
                <a:latin typeface="Times New Roman" pitchFamily="18" charset="0"/>
              </a:rPr>
              <a:t>African coast, in Brazil, &amp; the Spice Islands in </a:t>
            </a:r>
            <a:r>
              <a:rPr lang="en-US" altLang="en-US" sz="2400" dirty="0" smtClean="0">
                <a:latin typeface="Times New Roman" pitchFamily="18" charset="0"/>
              </a:rPr>
              <a:t>Asia.  They forced others to pay them a tax to be able to trade.  </a:t>
            </a:r>
            <a:endParaRPr lang="en-US" altLang="en-US" sz="2400" dirty="0">
              <a:latin typeface="Times New Roman" pitchFamily="18" charset="0"/>
            </a:endParaRPr>
          </a:p>
        </p:txBody>
      </p:sp>
      <p:pic>
        <p:nvPicPr>
          <p:cNvPr id="17413" name="Picture 12" descr="http://www.fasttrackteaching.com/T_M03_DiscovCP300g15.gif"/>
          <p:cNvPicPr>
            <a:picLocks noChangeAspect="1" noChangeArrowheads="1"/>
          </p:cNvPicPr>
          <p:nvPr/>
        </p:nvPicPr>
        <p:blipFill>
          <a:blip r:embed="rId3">
            <a:extLst>
              <a:ext uri="{28A0092B-C50C-407E-A947-70E740481C1C}">
                <a14:useLocalDpi xmlns:a14="http://schemas.microsoft.com/office/drawing/2010/main" val="0"/>
              </a:ext>
            </a:extLst>
          </a:blip>
          <a:srcRect l="27971" t="70074" r="30348" b="6567"/>
          <a:stretch>
            <a:fillRect/>
          </a:stretch>
        </p:blipFill>
        <p:spPr bwMode="auto">
          <a:xfrm>
            <a:off x="0" y="5029200"/>
            <a:ext cx="4191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822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1383</TotalTime>
  <Words>778</Words>
  <Application>Microsoft Office PowerPoint</Application>
  <PresentationFormat>On-screen Show (4:3)</PresentationFormat>
  <Paragraphs>63</Paragraphs>
  <Slides>23</Slides>
  <Notes>10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Age of Exploration:  Explorers</vt:lpstr>
      <vt:lpstr>The Age of Exploration</vt:lpstr>
      <vt:lpstr>PowerPoint Presentation</vt:lpstr>
      <vt:lpstr>Bartholomeu Dias (1487) </vt:lpstr>
      <vt:lpstr>PowerPoint Presentation</vt:lpstr>
      <vt:lpstr>PowerPoint Presentation</vt:lpstr>
      <vt:lpstr>PowerPoint Presentation</vt:lpstr>
      <vt:lpstr>Treaty of Tordesillas (1494)</vt:lpstr>
      <vt:lpstr>PowerPoint Presentation</vt:lpstr>
      <vt:lpstr>Vasco da Gama (1497)</vt:lpstr>
      <vt:lpstr>Amerigo Vespucci (1500)</vt:lpstr>
      <vt:lpstr>PowerPoint Presentation</vt:lpstr>
      <vt:lpstr>Ferdinand Magellan</vt:lpstr>
      <vt:lpstr>PowerPoint Presentation</vt:lpstr>
      <vt:lpstr>PowerPoint Presentation</vt:lpstr>
      <vt:lpstr>PowerPoint Presentation</vt:lpstr>
      <vt:lpstr>PowerPoint Presentation</vt:lpstr>
      <vt:lpstr>Jacques Cartier</vt:lpstr>
      <vt:lpstr>PowerPoint Presentation</vt:lpstr>
      <vt:lpstr>Sir Francis Drake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of Exploration: Explorers</dc:title>
  <dc:creator>Kimberly McDonald</dc:creator>
  <cp:lastModifiedBy>Howe, Clayton</cp:lastModifiedBy>
  <cp:revision>107</cp:revision>
  <cp:lastPrinted>2013-10-15T13:11:54Z</cp:lastPrinted>
  <dcterms:created xsi:type="dcterms:W3CDTF">2009-10-12T23:21:52Z</dcterms:created>
  <dcterms:modified xsi:type="dcterms:W3CDTF">2018-05-31T18:24:00Z</dcterms:modified>
</cp:coreProperties>
</file>